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57" r:id="rId3"/>
    <p:sldId id="264" r:id="rId4"/>
    <p:sldId id="283" r:id="rId5"/>
    <p:sldId id="266" r:id="rId6"/>
    <p:sldId id="267" r:id="rId7"/>
    <p:sldId id="284" r:id="rId8"/>
    <p:sldId id="269" r:id="rId9"/>
    <p:sldId id="270" r:id="rId10"/>
    <p:sldId id="285" r:id="rId11"/>
    <p:sldId id="286" r:id="rId12"/>
    <p:sldId id="287" r:id="rId13"/>
    <p:sldId id="288" r:id="rId14"/>
    <p:sldId id="289" r:id="rId15"/>
    <p:sldId id="290" r:id="rId16"/>
    <p:sldId id="291" r:id="rId17"/>
    <p:sldId id="271" r:id="rId18"/>
    <p:sldId id="292" r:id="rId19"/>
    <p:sldId id="295" r:id="rId20"/>
    <p:sldId id="293" r:id="rId21"/>
    <p:sldId id="273" r:id="rId22"/>
    <p:sldId id="274" r:id="rId23"/>
    <p:sldId id="294" r:id="rId24"/>
    <p:sldId id="296" r:id="rId25"/>
    <p:sldId id="297" r:id="rId26"/>
    <p:sldId id="298" r:id="rId27"/>
    <p:sldId id="299" r:id="rId28"/>
    <p:sldId id="300" r:id="rId29"/>
    <p:sldId id="276" r:id="rId30"/>
    <p:sldId id="301" r:id="rId31"/>
    <p:sldId id="278" r:id="rId32"/>
    <p:sldId id="280" r:id="rId33"/>
    <p:sldId id="281" r:id="rId34"/>
    <p:sldId id="279"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p:scale>
          <a:sx n="75" d="100"/>
          <a:sy n="75" d="100"/>
        </p:scale>
        <p:origin x="-1014" y="-64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BF6EC25-2F23-4316-904A-D8795590B0EB}" type="datetimeFigureOut">
              <a:rPr lang="en-US"/>
              <a:pPr>
                <a:defRPr/>
              </a:pPr>
              <a:t>9/20/2012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42C7435-86BD-4292-BCBD-7E5A8D2A74F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0BD23E-85FE-4319-A5A7-E134C78871EE}" type="slidenum">
              <a:rPr lang="en-US">
                <a:cs typeface="Arial" charset="0"/>
              </a:rPr>
              <a:pPr fontAlgn="base">
                <a:spcBef>
                  <a:spcPct val="0"/>
                </a:spcBef>
                <a:spcAft>
                  <a:spcPct val="0"/>
                </a:spcAft>
                <a:defRPr/>
              </a:pPr>
              <a:t>20</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Footer Placeholder 18"/>
          <p:cNvSpPr>
            <a:spLocks noGrp="1"/>
          </p:cNvSpPr>
          <p:nvPr>
            <p:ph type="ftr" sz="quarter" idx="10"/>
          </p:nvPr>
        </p:nvSpPr>
        <p:spPr>
          <a:xfrm>
            <a:off x="152400" y="6553200"/>
            <a:ext cx="5867400" cy="228600"/>
          </a:xfrm>
        </p:spPr>
        <p:txBody>
          <a:bodyPr/>
          <a:lstStyle>
            <a:lvl1pPr>
              <a:defRPr/>
            </a:lvl1pPr>
          </a:lstStyle>
          <a:p>
            <a:pPr>
              <a:defRPr/>
            </a:pPr>
            <a:endParaRPr lang="en-US"/>
          </a:p>
        </p:txBody>
      </p:sp>
      <p:sp>
        <p:nvSpPr>
          <p:cNvPr id="5" name="Slide Number Placeholder 26"/>
          <p:cNvSpPr>
            <a:spLocks noGrp="1"/>
          </p:cNvSpPr>
          <p:nvPr>
            <p:ph type="sldNum" sz="quarter" idx="11"/>
          </p:nvPr>
        </p:nvSpPr>
        <p:spPr/>
        <p:txBody>
          <a:bodyPr/>
          <a:lstStyle>
            <a:lvl1pPr>
              <a:defRPr/>
            </a:lvl1pPr>
          </a:lstStyle>
          <a:p>
            <a:pPr>
              <a:defRPr/>
            </a:pPr>
            <a:fld id="{51E92DCC-E1C4-4DC9-A40D-3AF90635F703}"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B21957CA-3687-4EFA-9288-9EE70818E8E2}" type="slidenum">
              <a:rPr lang="en-US"/>
              <a:pPr>
                <a:defRPr/>
              </a:pPr>
              <a:t>‹#›</a:t>
            </a:fld>
            <a:endParaRPr lang="en-US" dirty="0"/>
          </a:p>
        </p:txBody>
      </p:sp>
      <p:sp>
        <p:nvSpPr>
          <p:cNvPr id="5"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normAutofit/>
          </a:bodyPr>
          <a:lstStyle>
            <a:lvl1pPr>
              <a:defRPr sz="4000"/>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30EB04B2-3463-477F-972E-B1992DE090B4}" type="slidenum">
              <a:rPr lang="en-US"/>
              <a:pPr>
                <a:defRPr/>
              </a:pPr>
              <a:t>‹#›</a:t>
            </a:fld>
            <a:endParaRPr lang="en-US" dirty="0"/>
          </a:p>
        </p:txBody>
      </p:sp>
      <p:sp>
        <p:nvSpPr>
          <p:cNvPr id="5"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fld id="{E7281CDB-651C-476E-8D35-93AA6C07949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18"/>
          <p:cNvSpPr txBox="1">
            <a:spLocks/>
          </p:cNvSpPr>
          <p:nvPr userDrawn="1"/>
        </p:nvSpPr>
        <p:spPr>
          <a:xfrm>
            <a:off x="152400" y="6553200"/>
            <a:ext cx="5867400" cy="228600"/>
          </a:xfrm>
          <a:prstGeom prst="rect">
            <a:avLst/>
          </a:prstGeom>
        </p:spPr>
        <p:txBody>
          <a:bodyPr lIns="0" tIns="0" rIns="0" bIns="0" anchor="b"/>
          <a:lstStyle/>
          <a:p>
            <a:pPr>
              <a:defRPr/>
            </a:pPr>
            <a:r>
              <a:rPr lang="en-US" sz="1200">
                <a:solidFill>
                  <a:srgbClr val="045C75"/>
                </a:solidFill>
                <a:latin typeface="Constantia" pitchFamily="18" charset="0"/>
              </a:rPr>
              <a:t>Copyright © 2013 Pearson Education, Inc. Publishing as Prentice Hall</a:t>
            </a:r>
          </a:p>
        </p:txBody>
      </p:sp>
      <p:sp>
        <p:nvSpPr>
          <p:cNvPr id="2" name="Title 1"/>
          <p:cNvSpPr>
            <a:spLocks noGrp="1"/>
          </p:cNvSpPr>
          <p:nvPr>
            <p:ph type="title"/>
          </p:nvPr>
        </p:nvSpPr>
        <p:spPr/>
        <p:txBody>
          <a:bodyPr>
            <a:normAutofit/>
          </a:bodyPr>
          <a:lstStyle>
            <a:lvl1pPr>
              <a:defRPr sz="40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fld id="{373570CC-C189-4011-A74F-DC0FFB08CD8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40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0352" y="2704664"/>
            <a:ext cx="7772400" cy="1509712"/>
          </a:xfrm>
        </p:spPr>
        <p:txBody>
          <a:bodyPr lIns="45720" rIns="45720">
            <a:normAutofit/>
          </a:bodyPr>
          <a:lstStyle>
            <a:lvl1pPr marL="0" indent="0">
              <a:buNone/>
              <a:defRPr sz="3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2A46943F-662F-4792-AB02-0F7024C4DD97}" type="slidenum">
              <a:rPr lang="en-US"/>
              <a:pPr>
                <a:defRPr/>
              </a:pPr>
              <a:t>‹#›</a:t>
            </a:fld>
            <a:endParaRPr lang="en-US" dirty="0"/>
          </a:p>
        </p:txBody>
      </p:sp>
      <p:sp>
        <p:nvSpPr>
          <p:cNvPr id="5"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ooter Placeholder 18"/>
          <p:cNvSpPr txBox="1">
            <a:spLocks/>
          </p:cNvSpPr>
          <p:nvPr userDrawn="1"/>
        </p:nvSpPr>
        <p:spPr>
          <a:xfrm>
            <a:off x="152400" y="6553200"/>
            <a:ext cx="5867400" cy="228600"/>
          </a:xfrm>
          <a:prstGeom prst="rect">
            <a:avLst/>
          </a:prstGeom>
        </p:spPr>
        <p:txBody>
          <a:bodyPr lIns="0" tIns="0" rIns="0" bIns="0" anchor="b"/>
          <a:lstStyle>
            <a:defPPr>
              <a:defRPr lang="en-US"/>
            </a:defPPr>
            <a:lvl1pPr marL="0" algn="l"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smtClean="0"/>
              <a:t>Copyright © 2012 Pearson Education, Inc. Publishing as Prentice Hall</a:t>
            </a:r>
            <a:endParaRPr lang="en-US" dirty="0"/>
          </a:p>
        </p:txBody>
      </p:sp>
      <p:sp>
        <p:nvSpPr>
          <p:cNvPr id="2" name="Title 1"/>
          <p:cNvSpPr>
            <a:spLocks noGrp="1"/>
          </p:cNvSpPr>
          <p:nvPr>
            <p:ph type="title"/>
          </p:nvPr>
        </p:nvSpPr>
        <p:spPr>
          <a:xfrm>
            <a:off x="457200" y="704088"/>
            <a:ext cx="8229600" cy="1143000"/>
          </a:xfrm>
        </p:spPr>
        <p:txBody>
          <a:bodyPr>
            <a:normAutofit/>
          </a:bodyPr>
          <a:lstStyle>
            <a:lvl1pPr>
              <a:defRPr sz="4000"/>
            </a:lvl1p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6"/>
          <p:cNvSpPr>
            <a:spLocks noGrp="1"/>
          </p:cNvSpPr>
          <p:nvPr>
            <p:ph type="sldNum" sz="quarter" idx="10"/>
          </p:nvPr>
        </p:nvSpPr>
        <p:spPr/>
        <p:txBody>
          <a:bodyPr/>
          <a:lstStyle>
            <a:lvl1pPr>
              <a:defRPr/>
            </a:lvl1pPr>
          </a:lstStyle>
          <a:p>
            <a:pPr>
              <a:defRPr/>
            </a:pPr>
            <a:fld id="{8797776B-0A26-4729-A109-DD9C16826DF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normAutofit/>
          </a:bodyPr>
          <a:lstStyle>
            <a:lvl1pPr>
              <a:defRPr sz="4000"/>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8"/>
          <p:cNvSpPr>
            <a:spLocks noGrp="1"/>
          </p:cNvSpPr>
          <p:nvPr>
            <p:ph type="sldNum" sz="quarter" idx="10"/>
          </p:nvPr>
        </p:nvSpPr>
        <p:spPr/>
        <p:txBody>
          <a:bodyPr/>
          <a:lstStyle>
            <a:lvl1pPr>
              <a:defRPr/>
            </a:lvl1pPr>
          </a:lstStyle>
          <a:p>
            <a:pPr>
              <a:defRPr/>
            </a:pPr>
            <a:fld id="{CE15B689-99D4-4B4E-BCA7-9BAA800F3354}" type="slidenum">
              <a:rPr lang="en-US"/>
              <a:pPr>
                <a:defRPr/>
              </a:pPr>
              <a:t>‹#›</a:t>
            </a:fld>
            <a:endParaRPr lang="en-US" dirty="0"/>
          </a:p>
        </p:txBody>
      </p:sp>
      <p:sp>
        <p:nvSpPr>
          <p:cNvPr id="8"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4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Slide Number Placeholder 4"/>
          <p:cNvSpPr>
            <a:spLocks noGrp="1"/>
          </p:cNvSpPr>
          <p:nvPr>
            <p:ph type="sldNum" sz="quarter" idx="10"/>
          </p:nvPr>
        </p:nvSpPr>
        <p:spPr/>
        <p:txBody>
          <a:bodyPr/>
          <a:lstStyle>
            <a:lvl1pPr>
              <a:defRPr/>
            </a:lvl1pPr>
          </a:lstStyle>
          <a:p>
            <a:pPr>
              <a:defRPr/>
            </a:pPr>
            <a:fld id="{59ABED04-CB80-466C-8239-FC67B5DDC6BD}" type="slidenum">
              <a:rPr lang="en-US"/>
              <a:pPr>
                <a:defRPr/>
              </a:pPr>
              <a:t>‹#›</a:t>
            </a:fld>
            <a:endParaRPr lang="en-US" dirty="0"/>
          </a:p>
        </p:txBody>
      </p:sp>
      <p:sp>
        <p:nvSpPr>
          <p:cNvPr id="4"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p:txBody>
          <a:bodyPr/>
          <a:lstStyle>
            <a:lvl1pPr>
              <a:defRPr/>
            </a:lvl1pPr>
          </a:lstStyle>
          <a:p>
            <a:pPr>
              <a:defRPr/>
            </a:pPr>
            <a:fld id="{67A1747E-CCAC-4873-8F64-6507116E9B44}" type="slidenum">
              <a:rPr lang="en-US"/>
              <a:pPr>
                <a:defRPr/>
              </a:pPr>
              <a:t>‹#›</a:t>
            </a:fld>
            <a:endParaRPr lang="en-US" dirty="0"/>
          </a:p>
        </p:txBody>
      </p:sp>
      <p:sp>
        <p:nvSpPr>
          <p:cNvPr id="3"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8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p:ph type="sldNum" sz="quarter" idx="10"/>
          </p:nvPr>
        </p:nvSpPr>
        <p:spPr/>
        <p:txBody>
          <a:bodyPr/>
          <a:lstStyle>
            <a:lvl1pPr>
              <a:defRPr/>
            </a:lvl1pPr>
          </a:lstStyle>
          <a:p>
            <a:pPr>
              <a:defRPr/>
            </a:pPr>
            <a:fld id="{8467A665-5505-4CE3-AF32-A73A1D7800F3}" type="slidenum">
              <a:rPr lang="en-US"/>
              <a:pPr>
                <a:defRPr/>
              </a:pPr>
              <a:t>‹#›</a:t>
            </a:fld>
            <a:endParaRPr lang="en-US" dirty="0"/>
          </a:p>
        </p:txBody>
      </p:sp>
      <p:sp>
        <p:nvSpPr>
          <p:cNvPr id="6"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Slide Number Placeholder 6"/>
          <p:cNvSpPr>
            <a:spLocks noGrp="1"/>
          </p:cNvSpPr>
          <p:nvPr>
            <p:ph type="sldNum" sz="quarter" idx="10"/>
          </p:nvPr>
        </p:nvSpPr>
        <p:spPr>
          <a:xfrm>
            <a:off x="8077200" y="6356350"/>
            <a:ext cx="609600" cy="365125"/>
          </a:xfrm>
        </p:spPr>
        <p:txBody>
          <a:bodyPr/>
          <a:lstStyle>
            <a:lvl1pPr>
              <a:defRPr/>
            </a:lvl1pPr>
          </a:lstStyle>
          <a:p>
            <a:pPr>
              <a:defRPr/>
            </a:pPr>
            <a:fld id="{ED50FFBC-D3F7-49F0-8C25-CD9CA7B93A86}" type="slidenum">
              <a:rPr lang="en-US"/>
              <a:pPr>
                <a:defRPr/>
              </a:pPr>
              <a:t>‹#›</a:t>
            </a:fld>
            <a:endParaRPr lang="en-US" dirty="0"/>
          </a:p>
        </p:txBody>
      </p:sp>
      <p:sp>
        <p:nvSpPr>
          <p:cNvPr id="10" name="Footer Placeholder 18"/>
          <p:cNvSpPr>
            <a:spLocks noGrp="1"/>
          </p:cNvSpPr>
          <p:nvPr>
            <p:ph type="ftr" sz="quarter" idx="11"/>
          </p:nvPr>
        </p:nvSpPr>
        <p:spPr>
          <a:xfrm>
            <a:off x="152400" y="6553200"/>
            <a:ext cx="5867400" cy="228600"/>
          </a:xfrm>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33796"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3797"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5E6184B9-7539-4542-BD96-D1C9C30DC3F7}" type="slidenum">
              <a:rPr lang="en-US"/>
              <a:pPr>
                <a:defRPr/>
              </a:pPr>
              <a:t>‹#›</a:t>
            </a:fld>
            <a:endParaRPr lang="en-US" dirty="0"/>
          </a:p>
        </p:txBody>
      </p:sp>
      <p:grpSp>
        <p:nvGrpSpPr>
          <p:cNvPr id="3380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Chapter 9</a:t>
            </a:r>
            <a:endParaRPr lang="en-US" dirty="0"/>
          </a:p>
        </p:txBody>
      </p:sp>
      <p:sp>
        <p:nvSpPr>
          <p:cNvPr id="15362" name="Subtitle 2"/>
          <p:cNvSpPr>
            <a:spLocks noGrp="1"/>
          </p:cNvSpPr>
          <p:nvPr>
            <p:ph type="subTitle" idx="1"/>
          </p:nvPr>
        </p:nvSpPr>
        <p:spPr>
          <a:xfrm>
            <a:off x="533400" y="3228975"/>
            <a:ext cx="8153400" cy="2867025"/>
          </a:xfrm>
        </p:spPr>
        <p:txBody>
          <a:bodyPr/>
          <a:lstStyle/>
          <a:p>
            <a:pPr marR="0" eaLnBrk="1" hangingPunct="1"/>
            <a:r>
              <a:rPr lang="en-US" sz="4800" smtClean="0"/>
              <a:t>Project Scheduling: Networks, Duration Estimation, and </a:t>
            </a:r>
          </a:p>
          <a:p>
            <a:pPr marR="0" eaLnBrk="1" hangingPunct="1"/>
            <a:r>
              <a:rPr lang="en-US" sz="4800" smtClean="0"/>
              <a:t>Critical Path</a:t>
            </a:r>
          </a:p>
        </p:txBody>
      </p:sp>
      <p:sp>
        <p:nvSpPr>
          <p:cNvPr id="4" name="Slide Number Placeholder 3"/>
          <p:cNvSpPr>
            <a:spLocks noGrp="1"/>
          </p:cNvSpPr>
          <p:nvPr>
            <p:ph type="sldNum" sz="quarter" idx="11"/>
          </p:nvPr>
        </p:nvSpPr>
        <p:spPr/>
        <p:txBody>
          <a:bodyPr wrap="square" numCol="1" anchorCtr="0" compatLnSpc="1">
            <a:prstTxWarp prst="textNoShape">
              <a:avLst/>
            </a:prstTxWarp>
          </a:bodyPr>
          <a:lstStyle/>
          <a:p>
            <a:pPr fontAlgn="base">
              <a:spcBef>
                <a:spcPct val="0"/>
              </a:spcBef>
              <a:spcAft>
                <a:spcPct val="0"/>
              </a:spcAft>
              <a:defRPr/>
            </a:pPr>
            <a:r>
              <a:rPr lang="en-US">
                <a:solidFill>
                  <a:srgbClr val="D1EAEE"/>
                </a:solidFill>
                <a:cs typeface="Arial" charset="0"/>
              </a:rPr>
              <a:t>09-0</a:t>
            </a:r>
            <a:fld id="{B4449249-D61F-42AD-B2E9-A9FE5E71703D}" type="slidenum">
              <a:rPr lang="en-US">
                <a:solidFill>
                  <a:srgbClr val="D1EAEE"/>
                </a:solidFill>
                <a:cs typeface="Arial" charset="0"/>
              </a:rPr>
              <a:pPr fontAlgn="base">
                <a:spcBef>
                  <a:spcPct val="0"/>
                </a:spcBef>
                <a:spcAft>
                  <a:spcPct val="0"/>
                </a:spcAft>
                <a:defRPr/>
              </a:pPr>
              <a:t>1</a:t>
            </a:fld>
            <a:endParaRPr lang="en-US">
              <a:solidFill>
                <a:srgbClr val="D1EAEE"/>
              </a:solidFill>
              <a:cs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2"/>
          <p:cNvSpPr txBox="1">
            <a:spLocks noChangeArrowheads="1"/>
          </p:cNvSpPr>
          <p:nvPr/>
        </p:nvSpPr>
        <p:spPr bwMode="auto">
          <a:xfrm>
            <a:off x="669925" y="5980113"/>
            <a:ext cx="1570038" cy="369887"/>
          </a:xfrm>
          <a:prstGeom prst="rect">
            <a:avLst/>
          </a:prstGeom>
          <a:noFill/>
          <a:ln w="9525">
            <a:noFill/>
            <a:miter lim="800000"/>
            <a:headEnd/>
            <a:tailEnd/>
          </a:ln>
        </p:spPr>
        <p:txBody>
          <a:bodyPr wrap="none">
            <a:spAutoFit/>
          </a:bodyPr>
          <a:lstStyle/>
          <a:p>
            <a:r>
              <a:rPr lang="en-US"/>
              <a:t>FIGURE 9.4  </a:t>
            </a:r>
          </a:p>
        </p:txBody>
      </p:sp>
      <p:pic>
        <p:nvPicPr>
          <p:cNvPr id="25602" name="Picture 12"/>
          <p:cNvPicPr>
            <a:picLocks noChangeAspect="1" noChangeArrowheads="1"/>
          </p:cNvPicPr>
          <p:nvPr/>
        </p:nvPicPr>
        <p:blipFill>
          <a:blip r:embed="rId2"/>
          <a:srcRect/>
          <a:stretch>
            <a:fillRect/>
          </a:stretch>
        </p:blipFill>
        <p:spPr bwMode="auto">
          <a:xfrm>
            <a:off x="685800" y="1981200"/>
            <a:ext cx="7543800" cy="3810000"/>
          </a:xfrm>
          <a:prstGeom prst="rect">
            <a:avLst/>
          </a:prstGeom>
          <a:noFill/>
          <a:ln w="9525">
            <a:noFill/>
            <a:miter lim="800000"/>
            <a:headEnd/>
            <a:tailEnd/>
          </a:ln>
        </p:spPr>
      </p:pic>
      <p:sp>
        <p:nvSpPr>
          <p:cNvPr id="2" name="Title 1"/>
          <p:cNvSpPr>
            <a:spLocks noGrp="1"/>
          </p:cNvSpPr>
          <p:nvPr>
            <p:ph type="title"/>
          </p:nvPr>
        </p:nvSpPr>
        <p:spPr>
          <a:xfrm>
            <a:off x="457200" y="533400"/>
            <a:ext cx="8305800" cy="1143000"/>
          </a:xfrm>
        </p:spPr>
        <p:txBody>
          <a:bodyPr>
            <a:normAutofit fontScale="90000"/>
          </a:bodyPr>
          <a:lstStyle/>
          <a:p>
            <a:pPr eaLnBrk="1" fontAlgn="auto" hangingPunct="1">
              <a:spcAft>
                <a:spcPts val="0"/>
              </a:spcAft>
              <a:defRPr/>
            </a:pPr>
            <a:r>
              <a:rPr lang="en-US" b="1" dirty="0" smtClean="0"/>
              <a:t>Activity Node Labels Using MS Project 2010</a:t>
            </a:r>
            <a:endParaRPr lang="en-US" b="1" dirty="0"/>
          </a:p>
        </p:txBody>
      </p:sp>
      <p:sp>
        <p:nvSpPr>
          <p:cNvPr id="3" name="Slide Number Placeholder 2"/>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FEEDF09B-F9EC-4E30-866F-CC4A19C5A5D3}" type="slidenum">
              <a:rPr lang="en-US">
                <a:solidFill>
                  <a:srgbClr val="045C75"/>
                </a:solidFill>
                <a:cs typeface="Arial" charset="0"/>
              </a:rPr>
              <a:pPr fontAlgn="base">
                <a:spcBef>
                  <a:spcPct val="0"/>
                </a:spcBef>
                <a:spcAft>
                  <a:spcPct val="0"/>
                </a:spcAft>
                <a:defRPr/>
              </a:pPr>
              <a:t>10</a:t>
            </a:fld>
            <a:endParaRPr lang="en-US">
              <a:solidFill>
                <a:srgbClr val="045C75"/>
              </a:solidFill>
              <a:cs typeface="Arial" charset="0"/>
            </a:endParaRPr>
          </a:p>
        </p:txBody>
      </p:sp>
      <p:sp>
        <p:nvSpPr>
          <p:cNvPr id="25605"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2"/>
          <p:cNvSpPr txBox="1">
            <a:spLocks noChangeArrowheads="1"/>
          </p:cNvSpPr>
          <p:nvPr/>
        </p:nvSpPr>
        <p:spPr bwMode="auto">
          <a:xfrm>
            <a:off x="762000" y="6107113"/>
            <a:ext cx="1570038" cy="369887"/>
          </a:xfrm>
          <a:prstGeom prst="rect">
            <a:avLst/>
          </a:prstGeom>
          <a:noFill/>
          <a:ln w="9525">
            <a:noFill/>
            <a:miter lim="800000"/>
            <a:headEnd/>
            <a:tailEnd/>
          </a:ln>
        </p:spPr>
        <p:txBody>
          <a:bodyPr wrap="none">
            <a:spAutoFit/>
          </a:bodyPr>
          <a:lstStyle/>
          <a:p>
            <a:r>
              <a:rPr lang="en-US"/>
              <a:t>FIGURE 9.5  </a:t>
            </a:r>
          </a:p>
        </p:txBody>
      </p:sp>
      <p:pic>
        <p:nvPicPr>
          <p:cNvPr id="26626" name="Picture 3" descr="FG_09_005"/>
          <p:cNvPicPr>
            <a:picLocks noChangeAspect="1" noChangeArrowheads="1"/>
          </p:cNvPicPr>
          <p:nvPr/>
        </p:nvPicPr>
        <p:blipFill>
          <a:blip r:embed="rId2"/>
          <a:srcRect/>
          <a:stretch>
            <a:fillRect/>
          </a:stretch>
        </p:blipFill>
        <p:spPr bwMode="auto">
          <a:xfrm>
            <a:off x="571500" y="4075113"/>
            <a:ext cx="8229600" cy="1090612"/>
          </a:xfrm>
          <a:prstGeom prst="rect">
            <a:avLst/>
          </a:prstGeom>
          <a:noFill/>
          <a:ln w="9525">
            <a:noFill/>
            <a:miter lim="800000"/>
            <a:headEnd/>
            <a:tailEnd/>
          </a:ln>
        </p:spPr>
      </p:pic>
      <p:sp>
        <p:nvSpPr>
          <p:cNvPr id="2" name="Title 1"/>
          <p:cNvSpPr>
            <a:spLocks noGrp="1"/>
          </p:cNvSpPr>
          <p:nvPr>
            <p:ph type="title"/>
          </p:nvPr>
        </p:nvSpPr>
        <p:spPr>
          <a:xfrm>
            <a:off x="457200" y="533400"/>
            <a:ext cx="8305800" cy="1143000"/>
          </a:xfrm>
        </p:spPr>
        <p:txBody>
          <a:bodyPr/>
          <a:lstStyle/>
          <a:p>
            <a:pPr eaLnBrk="1" fontAlgn="auto" hangingPunct="1">
              <a:spcAft>
                <a:spcPts val="0"/>
              </a:spcAft>
              <a:defRPr/>
            </a:pPr>
            <a:r>
              <a:rPr lang="en-US" b="1" dirty="0" smtClean="0"/>
              <a:t>Serial Activities</a:t>
            </a:r>
            <a:endParaRPr lang="en-US" b="1" dirty="0"/>
          </a:p>
        </p:txBody>
      </p:sp>
      <p:sp>
        <p:nvSpPr>
          <p:cNvPr id="26628" name="TextBox 2"/>
          <p:cNvSpPr txBox="1">
            <a:spLocks noChangeArrowheads="1"/>
          </p:cNvSpPr>
          <p:nvPr/>
        </p:nvSpPr>
        <p:spPr bwMode="auto">
          <a:xfrm>
            <a:off x="571500" y="2286000"/>
            <a:ext cx="7683500" cy="954088"/>
          </a:xfrm>
          <a:prstGeom prst="rect">
            <a:avLst/>
          </a:prstGeom>
          <a:noFill/>
          <a:ln w="9525">
            <a:noFill/>
            <a:miter lim="800000"/>
            <a:headEnd/>
            <a:tailEnd/>
          </a:ln>
        </p:spPr>
        <p:txBody>
          <a:bodyPr wrap="none">
            <a:spAutoFit/>
          </a:bodyPr>
          <a:lstStyle/>
          <a:p>
            <a:r>
              <a:rPr lang="en-US" sz="2800" b="1" i="1">
                <a:solidFill>
                  <a:srgbClr val="FF0000"/>
                </a:solidFill>
                <a:latin typeface="Constantia" pitchFamily="18" charset="0"/>
              </a:rPr>
              <a:t>Serial activities </a:t>
            </a:r>
            <a:r>
              <a:rPr lang="en-US" sz="2800">
                <a:latin typeface="Constantia" pitchFamily="18" charset="0"/>
              </a:rPr>
              <a:t>are those that flow from one to </a:t>
            </a:r>
          </a:p>
          <a:p>
            <a:r>
              <a:rPr lang="en-US" sz="2800">
                <a:latin typeface="Constantia" pitchFamily="18" charset="0"/>
              </a:rPr>
              <a:t>the next, in sequence.</a:t>
            </a:r>
          </a:p>
        </p:txBody>
      </p:sp>
      <p:sp>
        <p:nvSpPr>
          <p:cNvPr id="4" name="Slide Number Placeholder 3"/>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A9652A13-FEC0-430F-A7D9-C72274164F44}" type="slidenum">
              <a:rPr lang="en-US">
                <a:solidFill>
                  <a:srgbClr val="045C75"/>
                </a:solidFill>
                <a:cs typeface="Arial" charset="0"/>
              </a:rPr>
              <a:pPr fontAlgn="base">
                <a:spcBef>
                  <a:spcPct val="0"/>
                </a:spcBef>
                <a:spcAft>
                  <a:spcPct val="0"/>
                </a:spcAft>
                <a:defRPr/>
              </a:pPr>
              <a:t>11</a:t>
            </a:fld>
            <a:endParaRPr lang="en-US">
              <a:solidFill>
                <a:srgbClr val="045C75"/>
              </a:solidFill>
              <a:cs typeface="Arial" charset="0"/>
            </a:endParaRPr>
          </a:p>
        </p:txBody>
      </p:sp>
      <p:sp>
        <p:nvSpPr>
          <p:cNvPr id="26630"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2"/>
          <p:cNvSpPr txBox="1">
            <a:spLocks noChangeArrowheads="1"/>
          </p:cNvSpPr>
          <p:nvPr/>
        </p:nvSpPr>
        <p:spPr bwMode="auto">
          <a:xfrm>
            <a:off x="898525" y="6030913"/>
            <a:ext cx="1570038" cy="369887"/>
          </a:xfrm>
          <a:prstGeom prst="rect">
            <a:avLst/>
          </a:prstGeom>
          <a:noFill/>
          <a:ln w="9525">
            <a:noFill/>
            <a:miter lim="800000"/>
            <a:headEnd/>
            <a:tailEnd/>
          </a:ln>
        </p:spPr>
        <p:txBody>
          <a:bodyPr wrap="none">
            <a:spAutoFit/>
          </a:bodyPr>
          <a:lstStyle/>
          <a:p>
            <a:r>
              <a:rPr lang="en-US"/>
              <a:t>FIGURE 9.6  </a:t>
            </a:r>
          </a:p>
        </p:txBody>
      </p:sp>
      <p:pic>
        <p:nvPicPr>
          <p:cNvPr id="27650" name="Picture 3" descr="FG_09_006"/>
          <p:cNvPicPr>
            <a:picLocks noChangeAspect="1" noChangeArrowheads="1"/>
          </p:cNvPicPr>
          <p:nvPr/>
        </p:nvPicPr>
        <p:blipFill>
          <a:blip r:embed="rId2"/>
          <a:srcRect/>
          <a:stretch>
            <a:fillRect/>
          </a:stretch>
        </p:blipFill>
        <p:spPr bwMode="auto">
          <a:xfrm>
            <a:off x="457200" y="3590925"/>
            <a:ext cx="8229600" cy="2428875"/>
          </a:xfrm>
          <a:prstGeom prst="rect">
            <a:avLst/>
          </a:prstGeom>
          <a:noFill/>
          <a:ln w="9525">
            <a:noFill/>
            <a:miter lim="800000"/>
            <a:headEnd/>
            <a:tailEnd/>
          </a:ln>
        </p:spPr>
      </p:pic>
      <p:sp>
        <p:nvSpPr>
          <p:cNvPr id="2" name="Title 1"/>
          <p:cNvSpPr>
            <a:spLocks noGrp="1"/>
          </p:cNvSpPr>
          <p:nvPr>
            <p:ph type="title"/>
          </p:nvPr>
        </p:nvSpPr>
        <p:spPr>
          <a:xfrm>
            <a:off x="457200" y="533400"/>
            <a:ext cx="8305800" cy="1143000"/>
          </a:xfrm>
        </p:spPr>
        <p:txBody>
          <a:bodyPr>
            <a:normAutofit fontScale="90000"/>
          </a:bodyPr>
          <a:lstStyle/>
          <a:p>
            <a:pPr eaLnBrk="1" fontAlgn="auto" hangingPunct="1">
              <a:spcAft>
                <a:spcPts val="0"/>
              </a:spcAft>
              <a:defRPr/>
            </a:pPr>
            <a:r>
              <a:rPr lang="en-US" b="1" dirty="0" smtClean="0"/>
              <a:t>Activities Linked in Parallel (Concurrent)</a:t>
            </a:r>
            <a:endParaRPr lang="en-US" b="1" dirty="0"/>
          </a:p>
        </p:txBody>
      </p:sp>
      <p:sp>
        <p:nvSpPr>
          <p:cNvPr id="3" name="Slide Number Placeholder 2"/>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51E2A0E9-8ACA-4729-BE0E-AE380E59513B}" type="slidenum">
              <a:rPr lang="en-US">
                <a:solidFill>
                  <a:srgbClr val="045C75"/>
                </a:solidFill>
                <a:cs typeface="Arial" charset="0"/>
              </a:rPr>
              <a:pPr fontAlgn="base">
                <a:spcBef>
                  <a:spcPct val="0"/>
                </a:spcBef>
                <a:spcAft>
                  <a:spcPct val="0"/>
                </a:spcAft>
                <a:defRPr/>
              </a:pPr>
              <a:t>12</a:t>
            </a:fld>
            <a:endParaRPr lang="en-US">
              <a:solidFill>
                <a:srgbClr val="045C75"/>
              </a:solidFill>
              <a:cs typeface="Arial" charset="0"/>
            </a:endParaRPr>
          </a:p>
        </p:txBody>
      </p:sp>
      <p:sp>
        <p:nvSpPr>
          <p:cNvPr id="27653"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27654" name="TextBox 3"/>
          <p:cNvSpPr txBox="1">
            <a:spLocks noChangeArrowheads="1"/>
          </p:cNvSpPr>
          <p:nvPr/>
        </p:nvSpPr>
        <p:spPr bwMode="auto">
          <a:xfrm>
            <a:off x="152400" y="1828800"/>
            <a:ext cx="8520113" cy="1446213"/>
          </a:xfrm>
          <a:prstGeom prst="rect">
            <a:avLst/>
          </a:prstGeom>
          <a:noFill/>
          <a:ln w="9525">
            <a:noFill/>
            <a:miter lim="800000"/>
            <a:headEnd/>
            <a:tailEnd/>
          </a:ln>
        </p:spPr>
        <p:txBody>
          <a:bodyPr wrap="none">
            <a:spAutoFit/>
          </a:bodyPr>
          <a:lstStyle/>
          <a:p>
            <a:r>
              <a:rPr lang="en-US" sz="2200">
                <a:latin typeface="Constantia" pitchFamily="18" charset="0"/>
              </a:rPr>
              <a:t>When the nature of the work allows for more than one activity</a:t>
            </a:r>
          </a:p>
          <a:p>
            <a:r>
              <a:rPr lang="en-US" sz="2200">
                <a:latin typeface="Constantia" pitchFamily="18" charset="0"/>
              </a:rPr>
              <a:t>to be accomplished at the same time, these activities are called</a:t>
            </a:r>
          </a:p>
          <a:p>
            <a:r>
              <a:rPr lang="en-US" sz="2200" b="1" i="1">
                <a:solidFill>
                  <a:srgbClr val="FF0000"/>
                </a:solidFill>
                <a:latin typeface="Constantia" pitchFamily="18" charset="0"/>
              </a:rPr>
              <a:t>concurrent</a:t>
            </a:r>
            <a:r>
              <a:rPr lang="en-US" sz="2200">
                <a:latin typeface="Constantia" pitchFamily="18" charset="0"/>
              </a:rPr>
              <a:t> and </a:t>
            </a:r>
            <a:r>
              <a:rPr lang="en-US" sz="2200" b="1" i="1">
                <a:solidFill>
                  <a:srgbClr val="FF0000"/>
                </a:solidFill>
                <a:latin typeface="Constantia" pitchFamily="18" charset="0"/>
              </a:rPr>
              <a:t>parallel project paths </a:t>
            </a:r>
            <a:r>
              <a:rPr lang="en-US" sz="2200">
                <a:latin typeface="Constantia" pitchFamily="18" charset="0"/>
              </a:rPr>
              <a:t>are constructed through the</a:t>
            </a:r>
          </a:p>
          <a:p>
            <a:r>
              <a:rPr lang="en-US" sz="2200">
                <a:latin typeface="Constantia" pitchFamily="18" charset="0"/>
              </a:rPr>
              <a:t>network.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2"/>
          <p:cNvSpPr txBox="1">
            <a:spLocks noChangeArrowheads="1"/>
          </p:cNvSpPr>
          <p:nvPr/>
        </p:nvSpPr>
        <p:spPr bwMode="auto">
          <a:xfrm>
            <a:off x="6507163" y="6132513"/>
            <a:ext cx="1570037" cy="369887"/>
          </a:xfrm>
          <a:prstGeom prst="rect">
            <a:avLst/>
          </a:prstGeom>
          <a:noFill/>
          <a:ln w="9525">
            <a:noFill/>
            <a:miter lim="800000"/>
            <a:headEnd/>
            <a:tailEnd/>
          </a:ln>
        </p:spPr>
        <p:txBody>
          <a:bodyPr wrap="none">
            <a:spAutoFit/>
          </a:bodyPr>
          <a:lstStyle/>
          <a:p>
            <a:r>
              <a:rPr lang="en-US"/>
              <a:t>FIGURE 9.7  </a:t>
            </a:r>
          </a:p>
        </p:txBody>
      </p:sp>
      <p:pic>
        <p:nvPicPr>
          <p:cNvPr id="28674" name="Picture 3" descr="FG_09_007"/>
          <p:cNvPicPr>
            <a:picLocks noChangeAspect="1" noChangeArrowheads="1"/>
          </p:cNvPicPr>
          <p:nvPr/>
        </p:nvPicPr>
        <p:blipFill>
          <a:blip r:embed="rId2"/>
          <a:srcRect/>
          <a:stretch>
            <a:fillRect/>
          </a:stretch>
        </p:blipFill>
        <p:spPr bwMode="auto">
          <a:xfrm>
            <a:off x="685800" y="2133600"/>
            <a:ext cx="7429500" cy="3886200"/>
          </a:xfrm>
          <a:prstGeom prst="rect">
            <a:avLst/>
          </a:prstGeom>
          <a:noFill/>
          <a:ln w="9525">
            <a:noFill/>
            <a:miter lim="800000"/>
            <a:headEnd/>
            <a:tailEnd/>
          </a:ln>
        </p:spPr>
      </p:pic>
      <p:sp>
        <p:nvSpPr>
          <p:cNvPr id="2" name="Title 1"/>
          <p:cNvSpPr>
            <a:spLocks noGrp="1"/>
          </p:cNvSpPr>
          <p:nvPr>
            <p:ph type="title"/>
          </p:nvPr>
        </p:nvSpPr>
        <p:spPr>
          <a:xfrm>
            <a:off x="457200" y="533400"/>
            <a:ext cx="8305800" cy="1143000"/>
          </a:xfrm>
        </p:spPr>
        <p:txBody>
          <a:bodyPr/>
          <a:lstStyle/>
          <a:p>
            <a:pPr eaLnBrk="1" fontAlgn="auto" hangingPunct="1">
              <a:spcAft>
                <a:spcPts val="0"/>
              </a:spcAft>
              <a:defRPr/>
            </a:pPr>
            <a:r>
              <a:rPr lang="en-US" b="1" dirty="0" smtClean="0"/>
              <a:t>Merge Activity</a:t>
            </a:r>
            <a:endParaRPr lang="en-US" b="1" dirty="0"/>
          </a:p>
        </p:txBody>
      </p:sp>
      <p:sp>
        <p:nvSpPr>
          <p:cNvPr id="3" name="Slide Number Placeholder 2"/>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B6A36EA6-06A0-40F1-BC26-45C1D1BC2A30}" type="slidenum">
              <a:rPr lang="en-US">
                <a:solidFill>
                  <a:srgbClr val="045C75"/>
                </a:solidFill>
                <a:cs typeface="Arial" charset="0"/>
              </a:rPr>
              <a:pPr fontAlgn="base">
                <a:spcBef>
                  <a:spcPct val="0"/>
                </a:spcBef>
                <a:spcAft>
                  <a:spcPct val="0"/>
                </a:spcAft>
                <a:defRPr/>
              </a:pPr>
              <a:t>13</a:t>
            </a:fld>
            <a:endParaRPr lang="en-US">
              <a:solidFill>
                <a:srgbClr val="045C75"/>
              </a:solidFill>
              <a:cs typeface="Arial" charset="0"/>
            </a:endParaRPr>
          </a:p>
        </p:txBody>
      </p:sp>
      <p:sp>
        <p:nvSpPr>
          <p:cNvPr id="28677"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2"/>
          <p:cNvSpPr txBox="1">
            <a:spLocks noChangeArrowheads="1"/>
          </p:cNvSpPr>
          <p:nvPr/>
        </p:nvSpPr>
        <p:spPr bwMode="auto">
          <a:xfrm>
            <a:off x="746125" y="6056313"/>
            <a:ext cx="1592263" cy="369887"/>
          </a:xfrm>
          <a:prstGeom prst="rect">
            <a:avLst/>
          </a:prstGeom>
          <a:noFill/>
          <a:ln w="9525">
            <a:noFill/>
            <a:miter lim="800000"/>
            <a:headEnd/>
            <a:tailEnd/>
          </a:ln>
        </p:spPr>
        <p:txBody>
          <a:bodyPr wrap="none">
            <a:spAutoFit/>
          </a:bodyPr>
          <a:lstStyle/>
          <a:p>
            <a:r>
              <a:rPr lang="en-US"/>
              <a:t>FIGURE 9.8  </a:t>
            </a:r>
          </a:p>
        </p:txBody>
      </p:sp>
      <p:pic>
        <p:nvPicPr>
          <p:cNvPr id="29698" name="Picture 3" descr="FG_09_008"/>
          <p:cNvPicPr>
            <a:picLocks noChangeAspect="1" noChangeArrowheads="1"/>
          </p:cNvPicPr>
          <p:nvPr/>
        </p:nvPicPr>
        <p:blipFill>
          <a:blip r:embed="rId2"/>
          <a:srcRect/>
          <a:stretch>
            <a:fillRect/>
          </a:stretch>
        </p:blipFill>
        <p:spPr bwMode="auto">
          <a:xfrm>
            <a:off x="746125" y="2057400"/>
            <a:ext cx="7331075" cy="3998913"/>
          </a:xfrm>
          <a:prstGeom prst="rect">
            <a:avLst/>
          </a:prstGeom>
          <a:noFill/>
          <a:ln w="9525">
            <a:noFill/>
            <a:miter lim="800000"/>
            <a:headEnd/>
            <a:tailEnd/>
          </a:ln>
        </p:spPr>
      </p:pic>
      <p:sp>
        <p:nvSpPr>
          <p:cNvPr id="2" name="Title 1"/>
          <p:cNvSpPr>
            <a:spLocks noGrp="1"/>
          </p:cNvSpPr>
          <p:nvPr>
            <p:ph type="title"/>
          </p:nvPr>
        </p:nvSpPr>
        <p:spPr>
          <a:xfrm>
            <a:off x="457200" y="533400"/>
            <a:ext cx="8305800" cy="1143000"/>
          </a:xfrm>
        </p:spPr>
        <p:txBody>
          <a:bodyPr/>
          <a:lstStyle/>
          <a:p>
            <a:pPr eaLnBrk="1" fontAlgn="auto" hangingPunct="1">
              <a:spcAft>
                <a:spcPts val="0"/>
              </a:spcAft>
              <a:defRPr/>
            </a:pPr>
            <a:r>
              <a:rPr lang="en-US" b="1" dirty="0" smtClean="0"/>
              <a:t>Burst Activity</a:t>
            </a:r>
            <a:endParaRPr lang="en-US" b="1" dirty="0"/>
          </a:p>
        </p:txBody>
      </p:sp>
      <p:sp>
        <p:nvSpPr>
          <p:cNvPr id="29700"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3" name="Slide Number Placeholder 2"/>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C20CD45D-4682-426F-9D3A-807AECAFFB80}" type="slidenum">
              <a:rPr lang="en-US">
                <a:solidFill>
                  <a:srgbClr val="045C75"/>
                </a:solidFill>
                <a:cs typeface="Arial" charset="0"/>
              </a:rPr>
              <a:pPr fontAlgn="base">
                <a:spcBef>
                  <a:spcPct val="0"/>
                </a:spcBef>
                <a:spcAft>
                  <a:spcPct val="0"/>
                </a:spcAft>
                <a:defRPr/>
              </a:pPr>
              <a:t>14</a:t>
            </a:fld>
            <a:endParaRPr lang="en-US">
              <a:solidFill>
                <a:srgbClr val="045C75"/>
              </a:solidFill>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2"/>
          <p:cNvSpPr txBox="1">
            <a:spLocks noChangeArrowheads="1"/>
          </p:cNvSpPr>
          <p:nvPr/>
        </p:nvSpPr>
        <p:spPr bwMode="auto">
          <a:xfrm>
            <a:off x="746125" y="6056313"/>
            <a:ext cx="1633538" cy="369887"/>
          </a:xfrm>
          <a:prstGeom prst="rect">
            <a:avLst/>
          </a:prstGeom>
          <a:noFill/>
          <a:ln w="9525">
            <a:noFill/>
            <a:miter lim="800000"/>
            <a:headEnd/>
            <a:tailEnd/>
          </a:ln>
        </p:spPr>
        <p:txBody>
          <a:bodyPr wrap="none">
            <a:spAutoFit/>
          </a:bodyPr>
          <a:lstStyle/>
          <a:p>
            <a:r>
              <a:rPr lang="en-US"/>
              <a:t>FIGURE 9.10 </a:t>
            </a:r>
          </a:p>
        </p:txBody>
      </p:sp>
      <p:pic>
        <p:nvPicPr>
          <p:cNvPr id="30722" name="Picture 3" descr="FG_09_010"/>
          <p:cNvPicPr>
            <a:picLocks noChangeAspect="1" noChangeArrowheads="1"/>
          </p:cNvPicPr>
          <p:nvPr/>
        </p:nvPicPr>
        <p:blipFill>
          <a:blip r:embed="rId2"/>
          <a:srcRect/>
          <a:stretch>
            <a:fillRect/>
          </a:stretch>
        </p:blipFill>
        <p:spPr bwMode="auto">
          <a:xfrm>
            <a:off x="457200" y="1778000"/>
            <a:ext cx="8229600" cy="4089400"/>
          </a:xfrm>
          <a:prstGeom prst="rect">
            <a:avLst/>
          </a:prstGeom>
          <a:noFill/>
          <a:ln w="9525">
            <a:noFill/>
            <a:miter lim="800000"/>
            <a:headEnd/>
            <a:tailEnd/>
          </a:ln>
        </p:spPr>
      </p:pic>
      <p:sp>
        <p:nvSpPr>
          <p:cNvPr id="2" name="Title 1"/>
          <p:cNvSpPr>
            <a:spLocks noGrp="1"/>
          </p:cNvSpPr>
          <p:nvPr>
            <p:ph type="title"/>
          </p:nvPr>
        </p:nvSpPr>
        <p:spPr>
          <a:xfrm>
            <a:off x="457200" y="457200"/>
            <a:ext cx="8305800" cy="1143000"/>
          </a:xfrm>
        </p:spPr>
        <p:txBody>
          <a:bodyPr/>
          <a:lstStyle/>
          <a:p>
            <a:pPr eaLnBrk="1" fontAlgn="auto" hangingPunct="1">
              <a:spcAft>
                <a:spcPts val="0"/>
              </a:spcAft>
              <a:defRPr/>
            </a:pPr>
            <a:r>
              <a:rPr lang="en-US" b="1" dirty="0" smtClean="0"/>
              <a:t>Complete Activity Network</a:t>
            </a:r>
            <a:endParaRPr lang="en-US" b="1" dirty="0"/>
          </a:p>
        </p:txBody>
      </p:sp>
      <p:sp>
        <p:nvSpPr>
          <p:cNvPr id="30724"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3" name="Slide Number Placeholder 2"/>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5CD3AED7-E5C2-49E2-ADB3-21313D5C4562}" type="slidenum">
              <a:rPr lang="en-US">
                <a:solidFill>
                  <a:srgbClr val="045C75"/>
                </a:solidFill>
                <a:cs typeface="Arial" charset="0"/>
              </a:rPr>
              <a:pPr fontAlgn="base">
                <a:spcBef>
                  <a:spcPct val="0"/>
                </a:spcBef>
                <a:spcAft>
                  <a:spcPct val="0"/>
                </a:spcAft>
                <a:defRPr/>
              </a:pPr>
              <a:t>15</a:t>
            </a:fld>
            <a:endParaRPr lang="en-US">
              <a:solidFill>
                <a:srgbClr val="045C75"/>
              </a:solidFill>
              <a:cs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2"/>
          <p:cNvSpPr txBox="1">
            <a:spLocks noChangeArrowheads="1"/>
          </p:cNvSpPr>
          <p:nvPr/>
        </p:nvSpPr>
        <p:spPr bwMode="auto">
          <a:xfrm>
            <a:off x="533400" y="6096000"/>
            <a:ext cx="1681163" cy="369888"/>
          </a:xfrm>
          <a:prstGeom prst="rect">
            <a:avLst/>
          </a:prstGeom>
          <a:noFill/>
          <a:ln w="9525">
            <a:noFill/>
            <a:miter lim="800000"/>
            <a:headEnd/>
            <a:tailEnd/>
          </a:ln>
        </p:spPr>
        <p:txBody>
          <a:bodyPr wrap="none">
            <a:spAutoFit/>
          </a:bodyPr>
          <a:lstStyle/>
          <a:p>
            <a:r>
              <a:rPr lang="en-US"/>
              <a:t>FIGURE 9.11  </a:t>
            </a:r>
          </a:p>
        </p:txBody>
      </p:sp>
      <p:pic>
        <p:nvPicPr>
          <p:cNvPr id="31746" name="Picture 13"/>
          <p:cNvPicPr>
            <a:picLocks noChangeAspect="1" noChangeArrowheads="1"/>
          </p:cNvPicPr>
          <p:nvPr/>
        </p:nvPicPr>
        <p:blipFill>
          <a:blip r:embed="rId2"/>
          <a:srcRect/>
          <a:stretch>
            <a:fillRect/>
          </a:stretch>
        </p:blipFill>
        <p:spPr bwMode="auto">
          <a:xfrm>
            <a:off x="457200" y="2133600"/>
            <a:ext cx="8305800" cy="3886200"/>
          </a:xfrm>
          <a:prstGeom prst="rect">
            <a:avLst/>
          </a:prstGeom>
          <a:noFill/>
          <a:ln w="9525">
            <a:solidFill>
              <a:srgbClr val="000000"/>
            </a:solidFill>
            <a:miter lim="800000"/>
            <a:headEnd/>
            <a:tailEnd/>
          </a:ln>
        </p:spPr>
      </p:pic>
      <p:sp>
        <p:nvSpPr>
          <p:cNvPr id="3" name="Title 2"/>
          <p:cNvSpPr>
            <a:spLocks noGrp="1"/>
          </p:cNvSpPr>
          <p:nvPr>
            <p:ph type="title"/>
          </p:nvPr>
        </p:nvSpPr>
        <p:spPr>
          <a:xfrm>
            <a:off x="457200" y="762000"/>
            <a:ext cx="8305800" cy="1143000"/>
          </a:xfrm>
        </p:spPr>
        <p:txBody>
          <a:bodyPr>
            <a:normAutofit fontScale="90000"/>
          </a:bodyPr>
          <a:lstStyle/>
          <a:p>
            <a:pPr eaLnBrk="1" fontAlgn="auto" hangingPunct="1">
              <a:spcAft>
                <a:spcPts val="0"/>
              </a:spcAft>
              <a:defRPr/>
            </a:pPr>
            <a:r>
              <a:rPr lang="en-US" b="1" dirty="0" smtClean="0"/>
              <a:t>Developing the Activity Network Using MS Project 2010</a:t>
            </a:r>
            <a:endParaRPr lang="en-US" b="1" dirty="0"/>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05AA1D32-AD57-41B9-BCDD-3C7A70D5F3A8}" type="slidenum">
              <a:rPr lang="en-US">
                <a:solidFill>
                  <a:srgbClr val="045C75"/>
                </a:solidFill>
                <a:cs typeface="Arial" charset="0"/>
              </a:rPr>
              <a:pPr fontAlgn="base">
                <a:spcBef>
                  <a:spcPct val="0"/>
                </a:spcBef>
                <a:spcAft>
                  <a:spcPct val="0"/>
                </a:spcAft>
                <a:defRPr/>
              </a:pPr>
              <a:t>16</a:t>
            </a:fld>
            <a:endParaRPr lang="en-US">
              <a:solidFill>
                <a:srgbClr val="045C75"/>
              </a:solidFill>
              <a:cs typeface="Arial" charset="0"/>
            </a:endParaRPr>
          </a:p>
        </p:txBody>
      </p:sp>
      <p:sp>
        <p:nvSpPr>
          <p:cNvPr id="31749"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2" name="Rectangle 2"/>
          <p:cNvSpPr>
            <a:spLocks noGrp="1" noChangeArrowheads="1"/>
          </p:cNvSpPr>
          <p:nvPr>
            <p:ph type="title"/>
          </p:nvPr>
        </p:nvSpPr>
        <p:spPr/>
        <p:txBody>
          <a:bodyPr/>
          <a:lstStyle/>
          <a:p>
            <a:pPr eaLnBrk="1" hangingPunct="1"/>
            <a:r>
              <a:rPr lang="en-US" sz="4000" b="1" smtClean="0"/>
              <a:t>Duration Estimation Methods</a:t>
            </a:r>
          </a:p>
        </p:txBody>
      </p:sp>
      <p:sp>
        <p:nvSpPr>
          <p:cNvPr id="1093" name="Rectangle 3"/>
          <p:cNvSpPr>
            <a:spLocks noGrp="1" noChangeArrowheads="1"/>
          </p:cNvSpPr>
          <p:nvPr>
            <p:ph type="body" sz="half" idx="1"/>
          </p:nvPr>
        </p:nvSpPr>
        <p:spPr>
          <a:xfrm>
            <a:off x="457200" y="1600200"/>
            <a:ext cx="7354888" cy="4525963"/>
          </a:xfrm>
        </p:spPr>
        <p:txBody>
          <a:bodyPr/>
          <a:lstStyle/>
          <a:p>
            <a:pPr eaLnBrk="1" hangingPunct="1"/>
            <a:r>
              <a:rPr lang="en-US" smtClean="0"/>
              <a:t>Past experience</a:t>
            </a:r>
          </a:p>
          <a:p>
            <a:pPr eaLnBrk="1" hangingPunct="1"/>
            <a:r>
              <a:rPr lang="en-US" smtClean="0"/>
              <a:t>Expert opinion</a:t>
            </a:r>
          </a:p>
          <a:p>
            <a:pPr eaLnBrk="1" hangingPunct="1"/>
            <a:r>
              <a:rPr lang="en-US" smtClean="0"/>
              <a:t>Mathematical derivation – Beta distribution</a:t>
            </a:r>
          </a:p>
          <a:p>
            <a:pPr lvl="1" eaLnBrk="1" hangingPunct="1"/>
            <a:r>
              <a:rPr lang="en-US" smtClean="0"/>
              <a:t>Most likely (m)</a:t>
            </a:r>
          </a:p>
          <a:p>
            <a:pPr lvl="1" eaLnBrk="1" hangingPunct="1"/>
            <a:r>
              <a:rPr lang="en-US" smtClean="0"/>
              <a:t>Most pessimistic (b)</a:t>
            </a:r>
          </a:p>
          <a:p>
            <a:pPr lvl="1" eaLnBrk="1" hangingPunct="1"/>
            <a:r>
              <a:rPr lang="en-US" smtClean="0"/>
              <a:t>Most optimistic (a)</a:t>
            </a:r>
          </a:p>
        </p:txBody>
      </p:sp>
      <p:graphicFrame>
        <p:nvGraphicFramePr>
          <p:cNvPr id="1090" name="Object 66"/>
          <p:cNvGraphicFramePr>
            <a:graphicFrameLocks noChangeAspect="1"/>
          </p:cNvGraphicFramePr>
          <p:nvPr/>
        </p:nvGraphicFramePr>
        <p:xfrm>
          <a:off x="4157663" y="3465513"/>
          <a:ext cx="4462462" cy="1165225"/>
        </p:xfrm>
        <a:graphic>
          <a:graphicData uri="http://schemas.openxmlformats.org/presentationml/2006/ole">
            <p:oleObj spid="_x0000_s1090" name="Equation" r:id="rId3" imgW="2095500" imgH="469900" progId="">
              <p:embed/>
            </p:oleObj>
          </a:graphicData>
        </a:graphic>
      </p:graphicFrame>
      <p:graphicFrame>
        <p:nvGraphicFramePr>
          <p:cNvPr id="1091" name="Object 67"/>
          <p:cNvGraphicFramePr>
            <a:graphicFrameLocks noChangeAspect="1"/>
          </p:cNvGraphicFramePr>
          <p:nvPr>
            <p:ph sz="half" idx="2"/>
          </p:nvPr>
        </p:nvGraphicFramePr>
        <p:xfrm>
          <a:off x="755650" y="5157788"/>
          <a:ext cx="5400675" cy="1011237"/>
        </p:xfrm>
        <a:graphic>
          <a:graphicData uri="http://schemas.openxmlformats.org/presentationml/2006/ole">
            <p:oleObj spid="_x0000_s1091" name="Equation" r:id="rId4" imgW="2286000" imgH="393700" progId="">
              <p:embed/>
            </p:oleObj>
          </a:graphicData>
        </a:graphic>
      </p:graphicFrame>
      <p:sp>
        <p:nvSpPr>
          <p:cNvPr id="1094"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4" name="Slide Number Placeholder 3"/>
          <p:cNvSpPr>
            <a:spLocks noGrp="1"/>
          </p:cNvSpPr>
          <p:nvPr>
            <p:ph type="sldNum" sz="quarter" idx="11"/>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7E6F83FA-FB4B-4501-8E68-14D477AA75E6}" type="slidenum">
              <a:rPr lang="en-US">
                <a:solidFill>
                  <a:srgbClr val="045C75"/>
                </a:solidFill>
                <a:cs typeface="Arial" charset="0"/>
              </a:rPr>
              <a:pPr fontAlgn="base">
                <a:spcBef>
                  <a:spcPct val="0"/>
                </a:spcBef>
                <a:spcAft>
                  <a:spcPct val="0"/>
                </a:spcAft>
                <a:defRPr/>
              </a:pPr>
              <a:t>17</a:t>
            </a:fld>
            <a:endParaRPr lang="en-US">
              <a:solidFill>
                <a:srgbClr val="045C75"/>
              </a:solidFill>
              <a:cs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2"/>
          <p:cNvSpPr txBox="1">
            <a:spLocks noChangeArrowheads="1"/>
          </p:cNvSpPr>
          <p:nvPr/>
        </p:nvSpPr>
        <p:spPr bwMode="auto">
          <a:xfrm>
            <a:off x="1279525" y="5715000"/>
            <a:ext cx="7254875" cy="641350"/>
          </a:xfrm>
          <a:prstGeom prst="rect">
            <a:avLst/>
          </a:prstGeom>
          <a:noFill/>
          <a:ln w="9525">
            <a:noFill/>
            <a:miter lim="800000"/>
            <a:headEnd/>
            <a:tailEnd/>
          </a:ln>
        </p:spPr>
        <p:txBody>
          <a:bodyPr>
            <a:spAutoFit/>
          </a:bodyPr>
          <a:lstStyle/>
          <a:p>
            <a:pPr algn="ctr"/>
            <a:r>
              <a:rPr lang="en-US"/>
              <a:t>FIGURE 9.14  Symmetrical (Normal) Distribution for </a:t>
            </a:r>
          </a:p>
          <a:p>
            <a:pPr algn="ctr"/>
            <a:r>
              <a:rPr lang="en-US"/>
              <a:t>Activity Duration Estimation </a:t>
            </a:r>
          </a:p>
        </p:txBody>
      </p:sp>
      <p:pic>
        <p:nvPicPr>
          <p:cNvPr id="34818" name="Picture 3" descr="FG_09_014"/>
          <p:cNvPicPr>
            <a:picLocks noChangeAspect="1" noChangeArrowheads="1"/>
          </p:cNvPicPr>
          <p:nvPr/>
        </p:nvPicPr>
        <p:blipFill>
          <a:blip r:embed="rId2"/>
          <a:srcRect/>
          <a:stretch>
            <a:fillRect/>
          </a:stretch>
        </p:blipFill>
        <p:spPr bwMode="auto">
          <a:xfrm>
            <a:off x="609600" y="1219200"/>
            <a:ext cx="8229600" cy="4114800"/>
          </a:xfrm>
          <a:prstGeom prst="rect">
            <a:avLst/>
          </a:prstGeom>
          <a:noFill/>
          <a:ln w="9525">
            <a:noFill/>
            <a:miter lim="800000"/>
            <a:headEnd/>
            <a:tailEnd/>
          </a:ln>
        </p:spPr>
      </p:pic>
      <p:sp>
        <p:nvSpPr>
          <p:cNvPr id="34819"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6000A293-8EFA-461F-9489-51431EFA0D88}" type="slidenum">
              <a:rPr lang="en-US">
                <a:solidFill>
                  <a:srgbClr val="045C75"/>
                </a:solidFill>
                <a:cs typeface="Arial" charset="0"/>
              </a:rPr>
              <a:pPr fontAlgn="base">
                <a:spcBef>
                  <a:spcPct val="0"/>
                </a:spcBef>
                <a:spcAft>
                  <a:spcPct val="0"/>
                </a:spcAft>
                <a:defRPr/>
              </a:pPr>
              <a:t>18</a:t>
            </a:fld>
            <a:endParaRPr lang="en-US">
              <a:solidFill>
                <a:srgbClr val="045C75"/>
              </a:solidFill>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 Box 2"/>
          <p:cNvSpPr txBox="1">
            <a:spLocks noChangeArrowheads="1"/>
          </p:cNvSpPr>
          <p:nvPr/>
        </p:nvSpPr>
        <p:spPr bwMode="auto">
          <a:xfrm>
            <a:off x="228600" y="5334000"/>
            <a:ext cx="8566150" cy="369888"/>
          </a:xfrm>
          <a:prstGeom prst="rect">
            <a:avLst/>
          </a:prstGeom>
          <a:noFill/>
          <a:ln w="9525">
            <a:noFill/>
            <a:miter lim="800000"/>
            <a:headEnd/>
            <a:tailEnd/>
          </a:ln>
        </p:spPr>
        <p:txBody>
          <a:bodyPr>
            <a:spAutoFit/>
          </a:bodyPr>
          <a:lstStyle/>
          <a:p>
            <a:pPr algn="ctr"/>
            <a:r>
              <a:rPr lang="en-US"/>
              <a:t>FIGURE 9.15  Asymmetrical (Beta) Distribution for Activity Duration Estimation </a:t>
            </a:r>
          </a:p>
        </p:txBody>
      </p:sp>
      <p:pic>
        <p:nvPicPr>
          <p:cNvPr id="35842" name="Picture 3" descr="FG_09_015"/>
          <p:cNvPicPr>
            <a:picLocks noChangeAspect="1" noChangeArrowheads="1"/>
          </p:cNvPicPr>
          <p:nvPr/>
        </p:nvPicPr>
        <p:blipFill>
          <a:blip r:embed="rId2"/>
          <a:srcRect/>
          <a:stretch>
            <a:fillRect/>
          </a:stretch>
        </p:blipFill>
        <p:spPr bwMode="auto">
          <a:xfrm>
            <a:off x="381000" y="1981200"/>
            <a:ext cx="8229600" cy="2819400"/>
          </a:xfrm>
          <a:prstGeom prst="rect">
            <a:avLst/>
          </a:prstGeom>
          <a:noFill/>
          <a:ln w="9525">
            <a:noFill/>
            <a:miter lim="800000"/>
            <a:headEnd/>
            <a:tailEnd/>
          </a:ln>
        </p:spPr>
      </p:pic>
      <p:sp>
        <p:nvSpPr>
          <p:cNvPr id="35843"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A3D58F54-D29E-4FF3-BB55-77269BEF15CA}" type="slidenum">
              <a:rPr lang="en-US">
                <a:solidFill>
                  <a:srgbClr val="045C75"/>
                </a:solidFill>
                <a:cs typeface="Arial" charset="0"/>
              </a:rPr>
              <a:pPr fontAlgn="base">
                <a:spcBef>
                  <a:spcPct val="0"/>
                </a:spcBef>
                <a:spcAft>
                  <a:spcPct val="0"/>
                </a:spcAft>
                <a:defRPr/>
              </a:pPr>
              <a:t>19</a:t>
            </a:fld>
            <a:endParaRPr lang="en-US">
              <a:solidFill>
                <a:srgbClr val="045C75"/>
              </a:solidFill>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533400"/>
            <a:ext cx="8229600" cy="1143000"/>
          </a:xfrm>
        </p:spPr>
        <p:txBody>
          <a:bodyPr/>
          <a:lstStyle/>
          <a:p>
            <a:pPr eaLnBrk="1" hangingPunct="1"/>
            <a:r>
              <a:rPr lang="en-US" b="1" smtClean="0"/>
              <a:t>Chapter 9 Learning Objectives</a:t>
            </a:r>
          </a:p>
        </p:txBody>
      </p:sp>
      <p:sp>
        <p:nvSpPr>
          <p:cNvPr id="3" name="Content Placeholder 2"/>
          <p:cNvSpPr>
            <a:spLocks noGrp="1"/>
          </p:cNvSpPr>
          <p:nvPr>
            <p:ph idx="1"/>
          </p:nvPr>
        </p:nvSpPr>
        <p:spPr>
          <a:xfrm>
            <a:off x="457200" y="1828800"/>
            <a:ext cx="8229600" cy="4389438"/>
          </a:xfrm>
        </p:spPr>
        <p:txBody>
          <a:bodyPr>
            <a:noAutofit/>
          </a:bodyPr>
          <a:lstStyle/>
          <a:p>
            <a:pPr marL="0" indent="0" eaLnBrk="1" fontAlgn="auto" hangingPunct="1">
              <a:spcAft>
                <a:spcPts val="0"/>
              </a:spcAft>
              <a:buClr>
                <a:schemeClr val="accent3"/>
              </a:buClr>
              <a:buFont typeface="Wingdings 2"/>
              <a:buNone/>
              <a:defRPr/>
            </a:pPr>
            <a:r>
              <a:rPr lang="en-US" sz="2800" dirty="0"/>
              <a:t>After completing this chapter, students will be able to:</a:t>
            </a:r>
          </a:p>
          <a:p>
            <a:pPr marL="274320" indent="-274320" eaLnBrk="1" fontAlgn="auto" hangingPunct="1">
              <a:spcAft>
                <a:spcPts val="0"/>
              </a:spcAft>
              <a:buClr>
                <a:schemeClr val="accent3"/>
              </a:buClr>
              <a:buFont typeface="Wingdings 2"/>
              <a:buChar char=""/>
              <a:defRPr/>
            </a:pPr>
            <a:r>
              <a:rPr lang="en-US" sz="2800" dirty="0" smtClean="0"/>
              <a:t>Understand and apply key scheduling terminology.</a:t>
            </a:r>
          </a:p>
          <a:p>
            <a:pPr marL="274320" indent="-274320" eaLnBrk="1" fontAlgn="auto" hangingPunct="1">
              <a:spcAft>
                <a:spcPts val="0"/>
              </a:spcAft>
              <a:buClr>
                <a:schemeClr val="accent3"/>
              </a:buClr>
              <a:buFont typeface="Wingdings 2"/>
              <a:buChar char=""/>
              <a:defRPr/>
            </a:pPr>
            <a:r>
              <a:rPr lang="en-US" sz="2800" dirty="0" smtClean="0"/>
              <a:t>Apply the logic used to create activity networks, including predecessor and successor tasks.</a:t>
            </a:r>
          </a:p>
          <a:p>
            <a:pPr marL="274320" indent="-274320" eaLnBrk="1" fontAlgn="auto" hangingPunct="1">
              <a:spcAft>
                <a:spcPts val="0"/>
              </a:spcAft>
              <a:buClr>
                <a:schemeClr val="accent3"/>
              </a:buClr>
              <a:buFont typeface="Wingdings 2"/>
              <a:buChar char=""/>
              <a:defRPr/>
            </a:pPr>
            <a:r>
              <a:rPr lang="en-US" sz="2800" dirty="0" smtClean="0"/>
              <a:t>Develop an activity network using Activity-on-Node (AON) techniques.</a:t>
            </a:r>
          </a:p>
          <a:p>
            <a:pPr marL="274320" indent="-274320" eaLnBrk="1" fontAlgn="auto" hangingPunct="1">
              <a:spcAft>
                <a:spcPts val="0"/>
              </a:spcAft>
              <a:buClr>
                <a:schemeClr val="accent3"/>
              </a:buClr>
              <a:buFont typeface="Wingdings 2"/>
              <a:buChar char=""/>
              <a:defRPr/>
            </a:pPr>
            <a:r>
              <a:rPr lang="en-US" sz="2800" dirty="0" smtClean="0"/>
              <a:t>Perform activity duration estimation based on the use of probabilistic estimating techniques.</a:t>
            </a:r>
            <a:endParaRPr lang="en-US" sz="2800" dirty="0"/>
          </a:p>
        </p:txBody>
      </p:sp>
      <p:sp>
        <p:nvSpPr>
          <p:cNvPr id="4" name="Slide Number Placeholder 3"/>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09-0</a:t>
            </a:r>
            <a:fld id="{34E06614-0E78-46B1-9CC1-6AB2CEBDC603}" type="slidenum">
              <a:rPr lang="en-US">
                <a:solidFill>
                  <a:srgbClr val="045C75"/>
                </a:solidFill>
                <a:cs typeface="Arial" charset="0"/>
              </a:rPr>
              <a:pPr fontAlgn="base">
                <a:spcBef>
                  <a:spcPct val="0"/>
                </a:spcBef>
                <a:spcAft>
                  <a:spcPct val="0"/>
                </a:spcAft>
                <a:defRPr/>
              </a:pPr>
              <a:t>2</a:t>
            </a:fld>
            <a:endParaRPr lang="en-US">
              <a:solidFill>
                <a:srgbClr val="045C75"/>
              </a:solidFill>
              <a:cs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305800" cy="1143000"/>
          </a:xfrm>
        </p:spPr>
        <p:txBody>
          <a:bodyPr/>
          <a:lstStyle/>
          <a:p>
            <a:pPr eaLnBrk="1" fontAlgn="auto" hangingPunct="1">
              <a:spcAft>
                <a:spcPts val="0"/>
              </a:spcAft>
              <a:defRPr/>
            </a:pPr>
            <a:r>
              <a:rPr lang="en-US" b="1" dirty="0" smtClean="0"/>
              <a:t>Activity Duration and Variance</a:t>
            </a:r>
            <a:endParaRPr lang="en-US" b="1" dirty="0"/>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BF9ECAA8-0122-4719-AFFB-D2C23AAE6899}" type="slidenum">
              <a:rPr lang="en-US">
                <a:solidFill>
                  <a:srgbClr val="045C75"/>
                </a:solidFill>
                <a:cs typeface="Arial" charset="0"/>
              </a:rPr>
              <a:pPr fontAlgn="base">
                <a:spcBef>
                  <a:spcPct val="0"/>
                </a:spcBef>
                <a:spcAft>
                  <a:spcPct val="0"/>
                </a:spcAft>
                <a:defRPr/>
              </a:pPr>
              <a:t>20</a:t>
            </a:fld>
            <a:endParaRPr lang="en-US">
              <a:solidFill>
                <a:srgbClr val="045C75"/>
              </a:solidFill>
              <a:cs typeface="Arial" charset="0"/>
            </a:endParaRPr>
          </a:p>
        </p:txBody>
      </p:sp>
      <p:pic>
        <p:nvPicPr>
          <p:cNvPr id="36867" name="Picture 2"/>
          <p:cNvPicPr>
            <a:picLocks noChangeAspect="1" noChangeArrowheads="1"/>
          </p:cNvPicPr>
          <p:nvPr/>
        </p:nvPicPr>
        <p:blipFill>
          <a:blip r:embed="rId3"/>
          <a:srcRect/>
          <a:stretch>
            <a:fillRect/>
          </a:stretch>
        </p:blipFill>
        <p:spPr bwMode="auto">
          <a:xfrm>
            <a:off x="304800" y="1828800"/>
            <a:ext cx="8305800" cy="4724400"/>
          </a:xfrm>
          <a:prstGeom prst="rect">
            <a:avLst/>
          </a:prstGeom>
          <a:noFill/>
          <a:ln w="9525">
            <a:solidFill>
              <a:schemeClr val="tx1"/>
            </a:solidFill>
            <a:miter lim="800000"/>
            <a:headEnd/>
            <a:tailEnd/>
          </a:ln>
        </p:spPr>
      </p:pic>
      <p:sp>
        <p:nvSpPr>
          <p:cNvPr id="36868"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36869" name="TextBox 3"/>
          <p:cNvSpPr txBox="1">
            <a:spLocks noChangeArrowheads="1"/>
          </p:cNvSpPr>
          <p:nvPr/>
        </p:nvSpPr>
        <p:spPr bwMode="auto">
          <a:xfrm>
            <a:off x="7140575" y="1981200"/>
            <a:ext cx="1120775" cy="369888"/>
          </a:xfrm>
          <a:prstGeom prst="rect">
            <a:avLst/>
          </a:prstGeom>
          <a:noFill/>
          <a:ln w="9525">
            <a:noFill/>
            <a:miter lim="800000"/>
            <a:headEnd/>
            <a:tailEnd/>
          </a:ln>
        </p:spPr>
        <p:txBody>
          <a:bodyPr wrap="none">
            <a:spAutoFit/>
          </a:bodyPr>
          <a:lstStyle/>
          <a:p>
            <a:r>
              <a:rPr lang="en-US"/>
              <a:t>Table 9.2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457200" y="533400"/>
            <a:ext cx="8229600" cy="1143000"/>
          </a:xfrm>
        </p:spPr>
        <p:txBody>
          <a:bodyPr/>
          <a:lstStyle/>
          <a:p>
            <a:pPr eaLnBrk="1" hangingPunct="1"/>
            <a:r>
              <a:rPr lang="en-US" b="1" smtClean="0"/>
              <a:t>Constructing the Critical Path</a:t>
            </a:r>
          </a:p>
        </p:txBody>
      </p:sp>
      <p:sp>
        <p:nvSpPr>
          <p:cNvPr id="38914" name="Rectangle 3"/>
          <p:cNvSpPr>
            <a:spLocks noGrp="1" noChangeArrowheads="1"/>
          </p:cNvSpPr>
          <p:nvPr>
            <p:ph type="body" idx="1"/>
          </p:nvPr>
        </p:nvSpPr>
        <p:spPr/>
        <p:txBody>
          <a:bodyPr/>
          <a:lstStyle/>
          <a:p>
            <a:pPr eaLnBrk="1" hangingPunct="1"/>
            <a:r>
              <a:rPr lang="en-US" smtClean="0"/>
              <a:t>Forward pass – an </a:t>
            </a:r>
            <a:r>
              <a:rPr lang="en-US" b="1" i="1" smtClean="0">
                <a:solidFill>
                  <a:srgbClr val="FF0000"/>
                </a:solidFill>
              </a:rPr>
              <a:t>additive move</a:t>
            </a:r>
            <a:r>
              <a:rPr lang="en-US" smtClean="0">
                <a:solidFill>
                  <a:srgbClr val="FF0000"/>
                </a:solidFill>
              </a:rPr>
              <a:t> </a:t>
            </a:r>
            <a:r>
              <a:rPr lang="en-US" smtClean="0"/>
              <a:t>through the network from </a:t>
            </a:r>
            <a:r>
              <a:rPr lang="en-US" b="1" i="1" smtClean="0">
                <a:solidFill>
                  <a:srgbClr val="FF0000"/>
                </a:solidFill>
              </a:rPr>
              <a:t>start to finish</a:t>
            </a:r>
          </a:p>
          <a:p>
            <a:pPr eaLnBrk="1" hangingPunct="1"/>
            <a:endParaRPr lang="en-US" smtClean="0"/>
          </a:p>
          <a:p>
            <a:pPr eaLnBrk="1" hangingPunct="1"/>
            <a:r>
              <a:rPr lang="en-US" smtClean="0"/>
              <a:t>Backward pass – a </a:t>
            </a:r>
            <a:r>
              <a:rPr lang="en-US" b="1" i="1" smtClean="0">
                <a:solidFill>
                  <a:srgbClr val="FF0000"/>
                </a:solidFill>
              </a:rPr>
              <a:t>subtractive move</a:t>
            </a:r>
            <a:r>
              <a:rPr lang="en-US" smtClean="0">
                <a:solidFill>
                  <a:srgbClr val="FF0000"/>
                </a:solidFill>
              </a:rPr>
              <a:t> </a:t>
            </a:r>
            <a:r>
              <a:rPr lang="en-US" smtClean="0"/>
              <a:t>through the network from </a:t>
            </a:r>
            <a:r>
              <a:rPr lang="en-US" b="1" i="1" smtClean="0">
                <a:solidFill>
                  <a:srgbClr val="FF0000"/>
                </a:solidFill>
              </a:rPr>
              <a:t>finish to start</a:t>
            </a:r>
          </a:p>
          <a:p>
            <a:pPr eaLnBrk="1" hangingPunct="1"/>
            <a:endParaRPr lang="en-US" smtClean="0"/>
          </a:p>
          <a:p>
            <a:pPr eaLnBrk="1" hangingPunct="1"/>
            <a:r>
              <a:rPr lang="en-US" smtClean="0"/>
              <a:t>Critical path – the </a:t>
            </a:r>
            <a:r>
              <a:rPr lang="en-US" b="1" i="1" smtClean="0">
                <a:solidFill>
                  <a:srgbClr val="FF0000"/>
                </a:solidFill>
              </a:rPr>
              <a:t>longest path</a:t>
            </a:r>
            <a:r>
              <a:rPr lang="en-US" smtClean="0">
                <a:solidFill>
                  <a:srgbClr val="FF0000"/>
                </a:solidFill>
              </a:rPr>
              <a:t> </a:t>
            </a:r>
            <a:r>
              <a:rPr lang="en-US" smtClean="0"/>
              <a:t>from end to end which determines the </a:t>
            </a:r>
            <a:r>
              <a:rPr lang="en-US" b="1" i="1" smtClean="0">
                <a:solidFill>
                  <a:srgbClr val="FF0000"/>
                </a:solidFill>
              </a:rPr>
              <a:t>shortest project length</a:t>
            </a: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C1C9E16A-EF8A-4028-9C52-D64B84D1D49B}" type="slidenum">
              <a:rPr lang="en-US">
                <a:solidFill>
                  <a:srgbClr val="045C75"/>
                </a:solidFill>
                <a:cs typeface="Arial" charset="0"/>
              </a:rPr>
              <a:pPr fontAlgn="base">
                <a:spcBef>
                  <a:spcPct val="0"/>
                </a:spcBef>
                <a:spcAft>
                  <a:spcPct val="0"/>
                </a:spcAft>
                <a:defRPr/>
              </a:pPr>
              <a:t>21</a:t>
            </a:fld>
            <a:endParaRPr lang="en-US">
              <a:solidFill>
                <a:srgbClr val="045C75"/>
              </a:solidFill>
              <a:cs typeface="Arial"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457200" y="533400"/>
            <a:ext cx="8229600" cy="1143000"/>
          </a:xfrm>
        </p:spPr>
        <p:txBody>
          <a:bodyPr/>
          <a:lstStyle/>
          <a:p>
            <a:pPr eaLnBrk="1" hangingPunct="1"/>
            <a:r>
              <a:rPr lang="en-US" b="1" smtClean="0"/>
              <a:t>Rules for Forward/Backward Pass</a:t>
            </a:r>
          </a:p>
        </p:txBody>
      </p:sp>
      <p:sp>
        <p:nvSpPr>
          <p:cNvPr id="39938" name="Rectangle 3"/>
          <p:cNvSpPr>
            <a:spLocks noGrp="1" noChangeArrowheads="1"/>
          </p:cNvSpPr>
          <p:nvPr>
            <p:ph type="body" idx="1"/>
          </p:nvPr>
        </p:nvSpPr>
        <p:spPr/>
        <p:txBody>
          <a:bodyPr/>
          <a:lstStyle/>
          <a:p>
            <a:pPr eaLnBrk="1" hangingPunct="1">
              <a:lnSpc>
                <a:spcPct val="90000"/>
              </a:lnSpc>
              <a:buFontTx/>
              <a:buNone/>
            </a:pPr>
            <a:r>
              <a:rPr lang="en-US" u="sng" smtClean="0">
                <a:solidFill>
                  <a:srgbClr val="FF0000"/>
                </a:solidFill>
              </a:rPr>
              <a:t>Forward Pass Rules (ES &amp; EF)</a:t>
            </a:r>
          </a:p>
          <a:p>
            <a:pPr lvl="1" eaLnBrk="1" hangingPunct="1">
              <a:lnSpc>
                <a:spcPct val="90000"/>
              </a:lnSpc>
            </a:pPr>
            <a:r>
              <a:rPr lang="en-US" smtClean="0">
                <a:solidFill>
                  <a:srgbClr val="FF0000"/>
                </a:solidFill>
              </a:rPr>
              <a:t>ES + Duration = EF</a:t>
            </a:r>
          </a:p>
          <a:p>
            <a:pPr lvl="1" eaLnBrk="1" hangingPunct="1">
              <a:lnSpc>
                <a:spcPct val="90000"/>
              </a:lnSpc>
            </a:pPr>
            <a:r>
              <a:rPr lang="en-US" smtClean="0">
                <a:solidFill>
                  <a:srgbClr val="FF0000"/>
                </a:solidFill>
              </a:rPr>
              <a:t>EF of predecessor = ES of successor</a:t>
            </a:r>
          </a:p>
          <a:p>
            <a:pPr lvl="1" eaLnBrk="1" hangingPunct="1">
              <a:lnSpc>
                <a:spcPct val="90000"/>
              </a:lnSpc>
            </a:pPr>
            <a:r>
              <a:rPr lang="en-US" smtClean="0">
                <a:solidFill>
                  <a:srgbClr val="FF0000"/>
                </a:solidFill>
              </a:rPr>
              <a:t>Largest preceding EF at a merge point becomes EF for successor</a:t>
            </a:r>
          </a:p>
          <a:p>
            <a:pPr lvl="1" eaLnBrk="1" hangingPunct="1">
              <a:lnSpc>
                <a:spcPct val="90000"/>
              </a:lnSpc>
            </a:pPr>
            <a:endParaRPr lang="en-US" smtClean="0">
              <a:solidFill>
                <a:srgbClr val="FF0000"/>
              </a:solidFill>
            </a:endParaRPr>
          </a:p>
          <a:p>
            <a:pPr eaLnBrk="1" hangingPunct="1">
              <a:lnSpc>
                <a:spcPct val="90000"/>
              </a:lnSpc>
              <a:buFontTx/>
              <a:buNone/>
            </a:pPr>
            <a:r>
              <a:rPr lang="en-US" u="sng" smtClean="0">
                <a:solidFill>
                  <a:srgbClr val="0000CC"/>
                </a:solidFill>
              </a:rPr>
              <a:t>Backward Pass Rules (LS &amp; LF)</a:t>
            </a:r>
          </a:p>
          <a:p>
            <a:pPr lvl="1" eaLnBrk="1" hangingPunct="1">
              <a:lnSpc>
                <a:spcPct val="90000"/>
              </a:lnSpc>
            </a:pPr>
            <a:r>
              <a:rPr lang="en-US" smtClean="0">
                <a:solidFill>
                  <a:srgbClr val="0000CC"/>
                </a:solidFill>
              </a:rPr>
              <a:t>LF – Duration = LS</a:t>
            </a:r>
          </a:p>
          <a:p>
            <a:pPr lvl="1" eaLnBrk="1" hangingPunct="1">
              <a:lnSpc>
                <a:spcPct val="90000"/>
              </a:lnSpc>
            </a:pPr>
            <a:r>
              <a:rPr lang="en-US" smtClean="0">
                <a:solidFill>
                  <a:srgbClr val="0000CC"/>
                </a:solidFill>
              </a:rPr>
              <a:t>LS of successor = LF of predecessor</a:t>
            </a:r>
          </a:p>
          <a:p>
            <a:pPr lvl="1" eaLnBrk="1" hangingPunct="1">
              <a:lnSpc>
                <a:spcPct val="90000"/>
              </a:lnSpc>
            </a:pPr>
            <a:r>
              <a:rPr lang="en-US" smtClean="0">
                <a:solidFill>
                  <a:srgbClr val="0000CC"/>
                </a:solidFill>
              </a:rPr>
              <a:t>Smallest succeeding LS at a burst point becomes LF for predecessor</a:t>
            </a:r>
          </a:p>
          <a:p>
            <a:pPr eaLnBrk="1" hangingPunct="1">
              <a:lnSpc>
                <a:spcPct val="90000"/>
              </a:lnSpc>
            </a:pPr>
            <a:endParaRPr lang="en-US" smtClean="0">
              <a:solidFill>
                <a:srgbClr val="0000CC"/>
              </a:solidFill>
            </a:endParaRP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66966DA5-DB0F-4890-AE20-E95C6A845BBD}" type="slidenum">
              <a:rPr lang="en-US">
                <a:solidFill>
                  <a:srgbClr val="045C75"/>
                </a:solidFill>
                <a:cs typeface="Arial" charset="0"/>
              </a:rPr>
              <a:pPr fontAlgn="base">
                <a:spcBef>
                  <a:spcPct val="0"/>
                </a:spcBef>
                <a:spcAft>
                  <a:spcPct val="0"/>
                </a:spcAft>
                <a:defRPr/>
              </a:pPr>
              <a:t>22</a:t>
            </a:fld>
            <a:endParaRPr lang="en-US">
              <a:solidFill>
                <a:srgbClr val="045C75"/>
              </a:solidFill>
              <a:cs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305800" cy="1143000"/>
          </a:xfrm>
        </p:spPr>
        <p:txBody>
          <a:bodyPr/>
          <a:lstStyle/>
          <a:p>
            <a:pPr eaLnBrk="1" fontAlgn="auto" hangingPunct="1">
              <a:spcAft>
                <a:spcPts val="0"/>
              </a:spcAft>
              <a:defRPr/>
            </a:pPr>
            <a:r>
              <a:rPr lang="en-US" b="1" dirty="0" smtClean="0"/>
              <a:t>Project Delta Information</a:t>
            </a:r>
            <a:endParaRPr lang="en-US" b="1" dirty="0"/>
          </a:p>
        </p:txBody>
      </p:sp>
      <p:sp>
        <p:nvSpPr>
          <p:cNvPr id="4" name="Slide Number Placeholder 3"/>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291CDD13-7B30-41EB-B774-9AC6297975C7}" type="slidenum">
              <a:rPr lang="en-US">
                <a:solidFill>
                  <a:srgbClr val="045C75"/>
                </a:solidFill>
                <a:cs typeface="Arial" charset="0"/>
              </a:rPr>
              <a:pPr fontAlgn="base">
                <a:spcBef>
                  <a:spcPct val="0"/>
                </a:spcBef>
                <a:spcAft>
                  <a:spcPct val="0"/>
                </a:spcAft>
                <a:defRPr/>
              </a:pPr>
              <a:t>23</a:t>
            </a:fld>
            <a:endParaRPr lang="en-US">
              <a:solidFill>
                <a:srgbClr val="045C75"/>
              </a:solidFill>
              <a:cs typeface="Arial" charset="0"/>
            </a:endParaRPr>
          </a:p>
        </p:txBody>
      </p:sp>
      <p:pic>
        <p:nvPicPr>
          <p:cNvPr id="40963" name="Picture 2"/>
          <p:cNvPicPr>
            <a:picLocks noChangeAspect="1" noChangeArrowheads="1"/>
          </p:cNvPicPr>
          <p:nvPr/>
        </p:nvPicPr>
        <p:blipFill>
          <a:blip r:embed="rId2"/>
          <a:srcRect/>
          <a:stretch>
            <a:fillRect/>
          </a:stretch>
        </p:blipFill>
        <p:spPr bwMode="auto">
          <a:xfrm>
            <a:off x="228600" y="2057400"/>
            <a:ext cx="8458200" cy="4343400"/>
          </a:xfrm>
          <a:prstGeom prst="rect">
            <a:avLst/>
          </a:prstGeom>
          <a:noFill/>
          <a:ln w="9525">
            <a:solidFill>
              <a:schemeClr val="tx1"/>
            </a:solidFill>
            <a:miter lim="800000"/>
            <a:headEnd/>
            <a:tailEnd/>
          </a:ln>
        </p:spPr>
      </p:pic>
      <p:sp>
        <p:nvSpPr>
          <p:cNvPr id="40964"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40965" name="TextBox 7"/>
          <p:cNvSpPr txBox="1">
            <a:spLocks noChangeArrowheads="1"/>
          </p:cNvSpPr>
          <p:nvPr/>
        </p:nvSpPr>
        <p:spPr bwMode="auto">
          <a:xfrm>
            <a:off x="7140575" y="2068513"/>
            <a:ext cx="1120775" cy="369887"/>
          </a:xfrm>
          <a:prstGeom prst="rect">
            <a:avLst/>
          </a:prstGeom>
          <a:noFill/>
          <a:ln w="9525">
            <a:noFill/>
            <a:miter lim="800000"/>
            <a:headEnd/>
            <a:tailEnd/>
          </a:ln>
        </p:spPr>
        <p:txBody>
          <a:bodyPr wrap="none">
            <a:spAutoFit/>
          </a:bodyPr>
          <a:lstStyle/>
          <a:p>
            <a:r>
              <a:rPr lang="en-US"/>
              <a:t>Table 9.4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ext Box 2"/>
          <p:cNvSpPr txBox="1">
            <a:spLocks noChangeArrowheads="1"/>
          </p:cNvSpPr>
          <p:nvPr/>
        </p:nvSpPr>
        <p:spPr bwMode="auto">
          <a:xfrm>
            <a:off x="896938" y="6019800"/>
            <a:ext cx="6951662" cy="369888"/>
          </a:xfrm>
          <a:prstGeom prst="rect">
            <a:avLst/>
          </a:prstGeom>
          <a:noFill/>
          <a:ln w="9525">
            <a:noFill/>
            <a:miter lim="800000"/>
            <a:headEnd/>
            <a:tailEnd/>
          </a:ln>
        </p:spPr>
        <p:txBody>
          <a:bodyPr wrap="none">
            <a:spAutoFit/>
          </a:bodyPr>
          <a:lstStyle/>
          <a:p>
            <a:pPr algn="ctr"/>
            <a:r>
              <a:rPr lang="en-US"/>
              <a:t>FIGURE 9.16  Partial Project Activity Network with Task Durations </a:t>
            </a:r>
          </a:p>
        </p:txBody>
      </p:sp>
      <p:pic>
        <p:nvPicPr>
          <p:cNvPr id="41986" name="Picture 3" descr="FG_09_016"/>
          <p:cNvPicPr>
            <a:picLocks noChangeAspect="1" noChangeArrowheads="1"/>
          </p:cNvPicPr>
          <p:nvPr/>
        </p:nvPicPr>
        <p:blipFill>
          <a:blip r:embed="rId2"/>
          <a:srcRect/>
          <a:stretch>
            <a:fillRect/>
          </a:stretch>
        </p:blipFill>
        <p:spPr bwMode="auto">
          <a:xfrm>
            <a:off x="533400" y="1371600"/>
            <a:ext cx="8229600" cy="4238625"/>
          </a:xfrm>
          <a:prstGeom prst="rect">
            <a:avLst/>
          </a:prstGeom>
          <a:noFill/>
          <a:ln w="9525">
            <a:noFill/>
            <a:miter lim="800000"/>
            <a:headEnd/>
            <a:tailEnd/>
          </a:ln>
        </p:spPr>
      </p:pic>
      <p:sp>
        <p:nvSpPr>
          <p:cNvPr id="41987"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AA8F88D1-11A3-43F8-ABB0-C5226C25BC30}" type="slidenum">
              <a:rPr lang="en-US">
                <a:solidFill>
                  <a:srgbClr val="045C75"/>
                </a:solidFill>
                <a:cs typeface="Arial" charset="0"/>
              </a:rPr>
              <a:pPr fontAlgn="base">
                <a:spcBef>
                  <a:spcPct val="0"/>
                </a:spcBef>
                <a:spcAft>
                  <a:spcPct val="0"/>
                </a:spcAft>
                <a:defRPr/>
              </a:pPr>
              <a:t>24</a:t>
            </a:fld>
            <a:endParaRPr lang="en-US">
              <a:solidFill>
                <a:srgbClr val="045C75"/>
              </a:solidFill>
              <a:cs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2"/>
          <p:cNvSpPr txBox="1">
            <a:spLocks noChangeArrowheads="1"/>
          </p:cNvSpPr>
          <p:nvPr/>
        </p:nvSpPr>
        <p:spPr bwMode="auto">
          <a:xfrm>
            <a:off x="1981200" y="5954713"/>
            <a:ext cx="5353050" cy="369887"/>
          </a:xfrm>
          <a:prstGeom prst="rect">
            <a:avLst/>
          </a:prstGeom>
          <a:noFill/>
          <a:ln w="9525">
            <a:noFill/>
            <a:miter lim="800000"/>
            <a:headEnd/>
            <a:tailEnd/>
          </a:ln>
        </p:spPr>
        <p:txBody>
          <a:bodyPr wrap="none">
            <a:spAutoFit/>
          </a:bodyPr>
          <a:lstStyle/>
          <a:p>
            <a:r>
              <a:rPr lang="en-US"/>
              <a:t>FIGURE 9.18  Activity Network with Forward Pass </a:t>
            </a:r>
          </a:p>
        </p:txBody>
      </p:sp>
      <p:pic>
        <p:nvPicPr>
          <p:cNvPr id="43010" name="Picture 3" descr="FG_09_018"/>
          <p:cNvPicPr>
            <a:picLocks noChangeAspect="1" noChangeArrowheads="1"/>
          </p:cNvPicPr>
          <p:nvPr/>
        </p:nvPicPr>
        <p:blipFill>
          <a:blip r:embed="rId2"/>
          <a:srcRect/>
          <a:stretch>
            <a:fillRect/>
          </a:stretch>
        </p:blipFill>
        <p:spPr bwMode="auto">
          <a:xfrm>
            <a:off x="457200" y="990600"/>
            <a:ext cx="8229600" cy="4724400"/>
          </a:xfrm>
          <a:prstGeom prst="rect">
            <a:avLst/>
          </a:prstGeom>
          <a:noFill/>
          <a:ln w="9525">
            <a:noFill/>
            <a:miter lim="800000"/>
            <a:headEnd/>
            <a:tailEnd/>
          </a:ln>
        </p:spPr>
      </p:pic>
      <p:sp>
        <p:nvSpPr>
          <p:cNvPr id="2" name="Slide Number Placeholder 1"/>
          <p:cNvSpPr>
            <a:spLocks noGrp="1"/>
          </p:cNvSpPr>
          <p:nvPr>
            <p:ph type="sldNum" sz="quarter" idx="10"/>
          </p:nvPr>
        </p:nvSpPr>
        <p:spPr>
          <a:xfrm>
            <a:off x="7848600" y="6356350"/>
            <a:ext cx="762000" cy="365125"/>
          </a:xfrm>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254FDFC0-6860-42DB-B40C-ABAB63BE351A}" type="slidenum">
              <a:rPr lang="en-US">
                <a:solidFill>
                  <a:srgbClr val="045C75"/>
                </a:solidFill>
                <a:cs typeface="Arial" charset="0"/>
              </a:rPr>
              <a:pPr fontAlgn="base">
                <a:spcBef>
                  <a:spcPct val="0"/>
                </a:spcBef>
                <a:spcAft>
                  <a:spcPct val="0"/>
                </a:spcAft>
                <a:defRPr/>
              </a:pPr>
              <a:t>25</a:t>
            </a:fld>
            <a:endParaRPr lang="en-US">
              <a:solidFill>
                <a:srgbClr val="045C75"/>
              </a:solidFill>
              <a:cs typeface="Arial" charset="0"/>
            </a:endParaRPr>
          </a:p>
        </p:txBody>
      </p:sp>
      <p:sp>
        <p:nvSpPr>
          <p:cNvPr id="43012"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ext Box 2"/>
          <p:cNvSpPr txBox="1">
            <a:spLocks noChangeArrowheads="1"/>
          </p:cNvSpPr>
          <p:nvPr/>
        </p:nvSpPr>
        <p:spPr bwMode="auto">
          <a:xfrm>
            <a:off x="1593850" y="5903913"/>
            <a:ext cx="5519738" cy="369887"/>
          </a:xfrm>
          <a:prstGeom prst="rect">
            <a:avLst/>
          </a:prstGeom>
          <a:noFill/>
          <a:ln w="9525">
            <a:noFill/>
            <a:miter lim="800000"/>
            <a:headEnd/>
            <a:tailEnd/>
          </a:ln>
        </p:spPr>
        <p:txBody>
          <a:bodyPr wrap="none">
            <a:spAutoFit/>
          </a:bodyPr>
          <a:lstStyle/>
          <a:p>
            <a:r>
              <a:rPr lang="en-US"/>
              <a:t>FIGURE 9.19  Activity Network with Backward Pass </a:t>
            </a:r>
          </a:p>
        </p:txBody>
      </p:sp>
      <p:pic>
        <p:nvPicPr>
          <p:cNvPr id="44034" name="Picture 3" descr="FG_09_019"/>
          <p:cNvPicPr>
            <a:picLocks noChangeAspect="1" noChangeArrowheads="1"/>
          </p:cNvPicPr>
          <p:nvPr/>
        </p:nvPicPr>
        <p:blipFill>
          <a:blip r:embed="rId2"/>
          <a:srcRect/>
          <a:stretch>
            <a:fillRect/>
          </a:stretch>
        </p:blipFill>
        <p:spPr bwMode="auto">
          <a:xfrm>
            <a:off x="457200" y="990600"/>
            <a:ext cx="8229600" cy="4302125"/>
          </a:xfrm>
          <a:prstGeom prst="rect">
            <a:avLst/>
          </a:prstGeom>
          <a:noFill/>
          <a:ln w="9525">
            <a:noFill/>
            <a:miter lim="800000"/>
            <a:headEnd/>
            <a:tailEnd/>
          </a:ln>
        </p:spPr>
      </p:pic>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F702C01B-6B95-4988-BA73-76A84075D139}" type="slidenum">
              <a:rPr lang="en-US">
                <a:solidFill>
                  <a:srgbClr val="045C75"/>
                </a:solidFill>
                <a:cs typeface="Arial" charset="0"/>
              </a:rPr>
              <a:pPr fontAlgn="base">
                <a:spcBef>
                  <a:spcPct val="0"/>
                </a:spcBef>
                <a:spcAft>
                  <a:spcPct val="0"/>
                </a:spcAft>
                <a:defRPr/>
              </a:pPr>
              <a:t>26</a:t>
            </a:fld>
            <a:endParaRPr lang="en-US">
              <a:solidFill>
                <a:srgbClr val="045C75"/>
              </a:solidFill>
              <a:cs typeface="Arial" charset="0"/>
            </a:endParaRPr>
          </a:p>
        </p:txBody>
      </p:sp>
      <p:sp>
        <p:nvSpPr>
          <p:cNvPr id="44036"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2"/>
          <p:cNvSpPr txBox="1">
            <a:spLocks noChangeArrowheads="1"/>
          </p:cNvSpPr>
          <p:nvPr/>
        </p:nvSpPr>
        <p:spPr bwMode="auto">
          <a:xfrm>
            <a:off x="1031875" y="5827713"/>
            <a:ext cx="6969125" cy="646112"/>
          </a:xfrm>
          <a:prstGeom prst="rect">
            <a:avLst/>
          </a:prstGeom>
          <a:noFill/>
          <a:ln w="9525">
            <a:noFill/>
            <a:miter lim="800000"/>
            <a:headEnd/>
            <a:tailEnd/>
          </a:ln>
        </p:spPr>
        <p:txBody>
          <a:bodyPr wrap="none">
            <a:spAutoFit/>
          </a:bodyPr>
          <a:lstStyle/>
          <a:p>
            <a:pPr algn="ctr"/>
            <a:r>
              <a:rPr lang="en-US"/>
              <a:t>FIGURE 9.20  Project Network with Activity Slack and Critical Path</a:t>
            </a:r>
          </a:p>
          <a:p>
            <a:pPr algn="ctr"/>
            <a:r>
              <a:rPr lang="en-US" i="1"/>
              <a:t>Note:</a:t>
            </a:r>
            <a:r>
              <a:rPr lang="en-US"/>
              <a:t> Critical path is indicated with bold arrows. </a:t>
            </a:r>
          </a:p>
        </p:txBody>
      </p:sp>
      <p:pic>
        <p:nvPicPr>
          <p:cNvPr id="45058" name="Picture 3" descr="FG_09_020"/>
          <p:cNvPicPr>
            <a:picLocks noChangeAspect="1" noChangeArrowheads="1"/>
          </p:cNvPicPr>
          <p:nvPr/>
        </p:nvPicPr>
        <p:blipFill>
          <a:blip r:embed="rId2"/>
          <a:srcRect/>
          <a:stretch>
            <a:fillRect/>
          </a:stretch>
        </p:blipFill>
        <p:spPr bwMode="auto">
          <a:xfrm>
            <a:off x="536575" y="655638"/>
            <a:ext cx="8229600" cy="4983162"/>
          </a:xfrm>
          <a:prstGeom prst="rect">
            <a:avLst/>
          </a:prstGeom>
          <a:noFill/>
          <a:ln w="9525">
            <a:noFill/>
            <a:miter lim="800000"/>
            <a:headEnd/>
            <a:tailEnd/>
          </a:ln>
        </p:spPr>
      </p:pic>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3CD96687-ECBD-432B-A763-188912680F14}" type="slidenum">
              <a:rPr lang="en-US">
                <a:solidFill>
                  <a:srgbClr val="045C75"/>
                </a:solidFill>
                <a:cs typeface="Arial" charset="0"/>
              </a:rPr>
              <a:pPr fontAlgn="base">
                <a:spcBef>
                  <a:spcPct val="0"/>
                </a:spcBef>
                <a:spcAft>
                  <a:spcPct val="0"/>
                </a:spcAft>
                <a:defRPr/>
              </a:pPr>
              <a:t>27</a:t>
            </a:fld>
            <a:endParaRPr lang="en-US">
              <a:solidFill>
                <a:srgbClr val="045C75"/>
              </a:solidFill>
              <a:cs typeface="Arial" charset="0"/>
            </a:endParaRPr>
          </a:p>
        </p:txBody>
      </p:sp>
      <p:sp>
        <p:nvSpPr>
          <p:cNvPr id="45060"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ext Box 2"/>
          <p:cNvSpPr txBox="1">
            <a:spLocks noChangeArrowheads="1"/>
          </p:cNvSpPr>
          <p:nvPr/>
        </p:nvSpPr>
        <p:spPr bwMode="auto">
          <a:xfrm>
            <a:off x="381000" y="6030913"/>
            <a:ext cx="1633538" cy="369887"/>
          </a:xfrm>
          <a:prstGeom prst="rect">
            <a:avLst/>
          </a:prstGeom>
          <a:noFill/>
          <a:ln w="9525">
            <a:noFill/>
            <a:miter lim="800000"/>
            <a:headEnd/>
            <a:tailEnd/>
          </a:ln>
        </p:spPr>
        <p:txBody>
          <a:bodyPr wrap="none">
            <a:spAutoFit/>
          </a:bodyPr>
          <a:lstStyle/>
          <a:p>
            <a:r>
              <a:rPr lang="en-US"/>
              <a:t>FIGURE 9.24 </a:t>
            </a:r>
          </a:p>
        </p:txBody>
      </p:sp>
      <p:pic>
        <p:nvPicPr>
          <p:cNvPr id="46082" name="Picture 3" descr="FG_09_022"/>
          <p:cNvPicPr>
            <a:picLocks noChangeAspect="1" noChangeArrowheads="1"/>
          </p:cNvPicPr>
          <p:nvPr/>
        </p:nvPicPr>
        <p:blipFill>
          <a:blip r:embed="rId2"/>
          <a:srcRect/>
          <a:stretch>
            <a:fillRect/>
          </a:stretch>
        </p:blipFill>
        <p:spPr bwMode="auto">
          <a:xfrm>
            <a:off x="396875" y="2270125"/>
            <a:ext cx="8229600" cy="3760788"/>
          </a:xfrm>
          <a:prstGeom prst="rect">
            <a:avLst/>
          </a:prstGeom>
          <a:noFill/>
          <a:ln w="9525">
            <a:noFill/>
            <a:miter lim="800000"/>
            <a:headEnd/>
            <a:tailEnd/>
          </a:ln>
        </p:spPr>
      </p:pic>
      <p:sp>
        <p:nvSpPr>
          <p:cNvPr id="3" name="Title 2"/>
          <p:cNvSpPr>
            <a:spLocks noGrp="1"/>
          </p:cNvSpPr>
          <p:nvPr>
            <p:ph type="title"/>
          </p:nvPr>
        </p:nvSpPr>
        <p:spPr/>
        <p:txBody>
          <a:bodyPr/>
          <a:lstStyle/>
          <a:p>
            <a:pPr eaLnBrk="1" fontAlgn="auto" hangingPunct="1">
              <a:spcAft>
                <a:spcPts val="0"/>
              </a:spcAft>
              <a:defRPr/>
            </a:pPr>
            <a:r>
              <a:rPr lang="en-US" b="1" dirty="0" smtClean="0"/>
              <a:t>AON Network with Laddering Effect</a:t>
            </a:r>
            <a:endParaRPr lang="en-US" b="1" dirty="0"/>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F25393A5-CA36-4CAC-A617-5C5A3E5DFAF3}" type="slidenum">
              <a:rPr lang="en-US">
                <a:solidFill>
                  <a:srgbClr val="045C75"/>
                </a:solidFill>
                <a:cs typeface="Arial" charset="0"/>
              </a:rPr>
              <a:pPr fontAlgn="base">
                <a:spcBef>
                  <a:spcPct val="0"/>
                </a:spcBef>
                <a:spcAft>
                  <a:spcPct val="0"/>
                </a:spcAft>
                <a:defRPr/>
              </a:pPr>
              <a:t>28</a:t>
            </a:fld>
            <a:endParaRPr lang="en-US">
              <a:solidFill>
                <a:srgbClr val="045C75"/>
              </a:solidFill>
              <a:cs typeface="Arial" charset="0"/>
            </a:endParaRPr>
          </a:p>
        </p:txBody>
      </p:sp>
      <p:sp>
        <p:nvSpPr>
          <p:cNvPr id="46085"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457200" y="457200"/>
            <a:ext cx="8229600" cy="1143000"/>
          </a:xfrm>
        </p:spPr>
        <p:txBody>
          <a:bodyPr/>
          <a:lstStyle/>
          <a:p>
            <a:pPr eaLnBrk="1" hangingPunct="1"/>
            <a:r>
              <a:rPr lang="en-US" b="1" smtClean="0"/>
              <a:t>Laddering Activities</a:t>
            </a:r>
          </a:p>
        </p:txBody>
      </p:sp>
      <p:sp>
        <p:nvSpPr>
          <p:cNvPr id="47106" name="Rectangle 3"/>
          <p:cNvSpPr>
            <a:spLocks noGrp="1" noChangeArrowheads="1"/>
          </p:cNvSpPr>
          <p:nvPr>
            <p:ph type="body" idx="1"/>
          </p:nvPr>
        </p:nvSpPr>
        <p:spPr>
          <a:xfrm>
            <a:off x="457200" y="1600200"/>
            <a:ext cx="8229600" cy="1144588"/>
          </a:xfrm>
        </p:spPr>
        <p:txBody>
          <a:bodyPr/>
          <a:lstStyle/>
          <a:p>
            <a:pPr eaLnBrk="1" hangingPunct="1">
              <a:buFontTx/>
              <a:buNone/>
            </a:pPr>
            <a:r>
              <a:rPr lang="en-US" smtClean="0"/>
              <a:t>	Project ABC can be completed more efficiently if subtasks are used</a:t>
            </a:r>
          </a:p>
        </p:txBody>
      </p:sp>
      <p:grpSp>
        <p:nvGrpSpPr>
          <p:cNvPr id="47107" name="Group 33"/>
          <p:cNvGrpSpPr>
            <a:grpSpLocks/>
          </p:cNvGrpSpPr>
          <p:nvPr/>
        </p:nvGrpSpPr>
        <p:grpSpPr bwMode="auto">
          <a:xfrm>
            <a:off x="900113" y="2708275"/>
            <a:ext cx="5038725" cy="495300"/>
            <a:chOff x="567" y="1706"/>
            <a:chExt cx="3174" cy="312"/>
          </a:xfrm>
        </p:grpSpPr>
        <p:sp>
          <p:nvSpPr>
            <p:cNvPr id="47133" name="Text Box 4"/>
            <p:cNvSpPr txBox="1">
              <a:spLocks noChangeArrowheads="1"/>
            </p:cNvSpPr>
            <p:nvPr/>
          </p:nvSpPr>
          <p:spPr bwMode="auto">
            <a:xfrm>
              <a:off x="567" y="1706"/>
              <a:ext cx="748" cy="312"/>
            </a:xfrm>
            <a:prstGeom prst="rect">
              <a:avLst/>
            </a:prstGeom>
            <a:noFill/>
            <a:ln w="38100" algn="ctr">
              <a:solidFill>
                <a:srgbClr val="0000CC"/>
              </a:solidFill>
              <a:miter lim="800000"/>
              <a:headEnd/>
              <a:tailEnd type="none" w="lg" len="lg"/>
            </a:ln>
          </p:spPr>
          <p:txBody>
            <a:bodyPr>
              <a:spAutoFit/>
            </a:bodyPr>
            <a:lstStyle/>
            <a:p>
              <a:pPr>
                <a:spcBef>
                  <a:spcPct val="50000"/>
                </a:spcBef>
              </a:pPr>
              <a:r>
                <a:rPr lang="en-US" sz="2400">
                  <a:solidFill>
                    <a:srgbClr val="0000CC"/>
                  </a:solidFill>
                </a:rPr>
                <a:t>A(3)</a:t>
              </a:r>
            </a:p>
          </p:txBody>
        </p:sp>
        <p:sp>
          <p:nvSpPr>
            <p:cNvPr id="47134" name="Text Box 5"/>
            <p:cNvSpPr txBox="1">
              <a:spLocks noChangeArrowheads="1"/>
            </p:cNvSpPr>
            <p:nvPr/>
          </p:nvSpPr>
          <p:spPr bwMode="auto">
            <a:xfrm>
              <a:off x="1791" y="1706"/>
              <a:ext cx="748" cy="312"/>
            </a:xfrm>
            <a:prstGeom prst="rect">
              <a:avLst/>
            </a:prstGeom>
            <a:noFill/>
            <a:ln w="38100" algn="ctr">
              <a:solidFill>
                <a:srgbClr val="0000CC"/>
              </a:solidFill>
              <a:miter lim="800000"/>
              <a:headEnd/>
              <a:tailEnd type="none" w="lg" len="lg"/>
            </a:ln>
          </p:spPr>
          <p:txBody>
            <a:bodyPr>
              <a:spAutoFit/>
            </a:bodyPr>
            <a:lstStyle/>
            <a:p>
              <a:pPr>
                <a:spcBef>
                  <a:spcPct val="50000"/>
                </a:spcBef>
              </a:pPr>
              <a:r>
                <a:rPr lang="en-US" sz="2400">
                  <a:solidFill>
                    <a:srgbClr val="0000CC"/>
                  </a:solidFill>
                </a:rPr>
                <a:t>B(6)</a:t>
              </a:r>
            </a:p>
          </p:txBody>
        </p:sp>
        <p:sp>
          <p:nvSpPr>
            <p:cNvPr id="47135" name="Text Box 6"/>
            <p:cNvSpPr txBox="1">
              <a:spLocks noChangeArrowheads="1"/>
            </p:cNvSpPr>
            <p:nvPr/>
          </p:nvSpPr>
          <p:spPr bwMode="auto">
            <a:xfrm>
              <a:off x="2993" y="1706"/>
              <a:ext cx="748" cy="312"/>
            </a:xfrm>
            <a:prstGeom prst="rect">
              <a:avLst/>
            </a:prstGeom>
            <a:noFill/>
            <a:ln w="38100" algn="ctr">
              <a:solidFill>
                <a:srgbClr val="0000CC"/>
              </a:solidFill>
              <a:miter lim="800000"/>
              <a:headEnd/>
              <a:tailEnd type="none" w="lg" len="lg"/>
            </a:ln>
          </p:spPr>
          <p:txBody>
            <a:bodyPr>
              <a:spAutoFit/>
            </a:bodyPr>
            <a:lstStyle/>
            <a:p>
              <a:pPr>
                <a:spcBef>
                  <a:spcPct val="50000"/>
                </a:spcBef>
              </a:pPr>
              <a:r>
                <a:rPr lang="en-US" sz="2400">
                  <a:solidFill>
                    <a:srgbClr val="0000CC"/>
                  </a:solidFill>
                </a:rPr>
                <a:t>C(9)</a:t>
              </a:r>
            </a:p>
          </p:txBody>
        </p:sp>
        <p:cxnSp>
          <p:nvCxnSpPr>
            <p:cNvPr id="47136" name="AutoShape 7"/>
            <p:cNvCxnSpPr>
              <a:cxnSpLocks noChangeShapeType="1"/>
              <a:stCxn id="47133" idx="3"/>
              <a:endCxn id="47134" idx="1"/>
            </p:cNvCxnSpPr>
            <p:nvPr/>
          </p:nvCxnSpPr>
          <p:spPr bwMode="auto">
            <a:xfrm>
              <a:off x="1327" y="1862"/>
              <a:ext cx="452" cy="0"/>
            </a:xfrm>
            <a:prstGeom prst="straightConnector1">
              <a:avLst/>
            </a:prstGeom>
            <a:noFill/>
            <a:ln w="38100">
              <a:solidFill>
                <a:srgbClr val="0000CC"/>
              </a:solidFill>
              <a:round/>
              <a:headEnd/>
              <a:tailEnd type="triangle" w="lg" len="lg"/>
            </a:ln>
          </p:spPr>
        </p:cxnSp>
        <p:cxnSp>
          <p:nvCxnSpPr>
            <p:cNvPr id="47137" name="AutoShape 8"/>
            <p:cNvCxnSpPr>
              <a:cxnSpLocks noChangeShapeType="1"/>
              <a:stCxn id="47134" idx="3"/>
              <a:endCxn id="47135" idx="1"/>
            </p:cNvCxnSpPr>
            <p:nvPr/>
          </p:nvCxnSpPr>
          <p:spPr bwMode="auto">
            <a:xfrm>
              <a:off x="2551" y="1862"/>
              <a:ext cx="430" cy="0"/>
            </a:xfrm>
            <a:prstGeom prst="straightConnector1">
              <a:avLst/>
            </a:prstGeom>
            <a:noFill/>
            <a:ln w="38100">
              <a:solidFill>
                <a:srgbClr val="0000CC"/>
              </a:solidFill>
              <a:round/>
              <a:headEnd/>
              <a:tailEnd type="triangle" w="lg" len="lg"/>
            </a:ln>
          </p:spPr>
        </p:cxnSp>
      </p:grpSp>
      <p:sp>
        <p:nvSpPr>
          <p:cNvPr id="47108" name="Rectangle 24"/>
          <p:cNvSpPr>
            <a:spLocks noChangeArrowheads="1"/>
          </p:cNvSpPr>
          <p:nvPr/>
        </p:nvSpPr>
        <p:spPr bwMode="auto">
          <a:xfrm>
            <a:off x="6192838" y="2636838"/>
            <a:ext cx="2447925" cy="612775"/>
          </a:xfrm>
          <a:prstGeom prst="rect">
            <a:avLst/>
          </a:prstGeom>
          <a:noFill/>
          <a:ln w="9525">
            <a:noFill/>
            <a:miter lim="800000"/>
            <a:headEnd/>
            <a:tailEnd/>
          </a:ln>
        </p:spPr>
        <p:txBody>
          <a:bodyPr/>
          <a:lstStyle/>
          <a:p>
            <a:pPr marL="342900" indent="-342900">
              <a:spcBef>
                <a:spcPct val="20000"/>
              </a:spcBef>
            </a:pPr>
            <a:r>
              <a:rPr lang="en-US" sz="2800">
                <a:solidFill>
                  <a:srgbClr val="0000CC"/>
                </a:solidFill>
                <a:latin typeface="Constantia" pitchFamily="18" charset="0"/>
              </a:rPr>
              <a:t>ABC=18 days</a:t>
            </a:r>
          </a:p>
        </p:txBody>
      </p:sp>
      <p:sp>
        <p:nvSpPr>
          <p:cNvPr id="47109" name="Rectangle 25"/>
          <p:cNvSpPr>
            <a:spLocks noChangeArrowheads="1"/>
          </p:cNvSpPr>
          <p:nvPr/>
        </p:nvSpPr>
        <p:spPr bwMode="auto">
          <a:xfrm>
            <a:off x="468313" y="5373688"/>
            <a:ext cx="2879725" cy="1008062"/>
          </a:xfrm>
          <a:prstGeom prst="rect">
            <a:avLst/>
          </a:prstGeom>
          <a:noFill/>
          <a:ln w="9525">
            <a:noFill/>
            <a:miter lim="800000"/>
            <a:headEnd/>
            <a:tailEnd/>
          </a:ln>
        </p:spPr>
        <p:txBody>
          <a:bodyPr/>
          <a:lstStyle/>
          <a:p>
            <a:pPr marL="342900" indent="-342900">
              <a:spcBef>
                <a:spcPct val="20000"/>
              </a:spcBef>
            </a:pPr>
            <a:r>
              <a:rPr lang="en-US" sz="2800">
                <a:solidFill>
                  <a:srgbClr val="FF0000"/>
                </a:solidFill>
                <a:latin typeface="Constantia" pitchFamily="18" charset="0"/>
              </a:rPr>
              <a:t>Laddered ABC=12 days</a:t>
            </a:r>
          </a:p>
        </p:txBody>
      </p:sp>
      <p:grpSp>
        <p:nvGrpSpPr>
          <p:cNvPr id="47110" name="Group 32"/>
          <p:cNvGrpSpPr>
            <a:grpSpLocks/>
          </p:cNvGrpSpPr>
          <p:nvPr/>
        </p:nvGrpSpPr>
        <p:grpSpPr bwMode="auto">
          <a:xfrm>
            <a:off x="647700" y="3968750"/>
            <a:ext cx="8207375" cy="2259013"/>
            <a:chOff x="431" y="2319"/>
            <a:chExt cx="5170" cy="1423"/>
          </a:xfrm>
        </p:grpSpPr>
        <p:sp>
          <p:nvSpPr>
            <p:cNvPr id="47112" name="Text Box 9"/>
            <p:cNvSpPr txBox="1">
              <a:spLocks noChangeArrowheads="1"/>
            </p:cNvSpPr>
            <p:nvPr/>
          </p:nvSpPr>
          <p:spPr bwMode="auto">
            <a:xfrm>
              <a:off x="431" y="2319"/>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A</a:t>
              </a:r>
              <a:r>
                <a:rPr lang="en-US" sz="2400" baseline="-25000">
                  <a:solidFill>
                    <a:srgbClr val="FF0000"/>
                  </a:solidFill>
                </a:rPr>
                <a:t>1</a:t>
              </a:r>
              <a:r>
                <a:rPr lang="en-US" sz="2400">
                  <a:solidFill>
                    <a:srgbClr val="FF0000"/>
                  </a:solidFill>
                </a:rPr>
                <a:t>(1)</a:t>
              </a:r>
            </a:p>
          </p:txBody>
        </p:sp>
        <p:sp>
          <p:nvSpPr>
            <p:cNvPr id="47113" name="Text Box 10"/>
            <p:cNvSpPr txBox="1">
              <a:spLocks noChangeArrowheads="1"/>
            </p:cNvSpPr>
            <p:nvPr/>
          </p:nvSpPr>
          <p:spPr bwMode="auto">
            <a:xfrm>
              <a:off x="1633" y="2319"/>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A</a:t>
              </a:r>
              <a:r>
                <a:rPr lang="en-US" sz="2400" baseline="-25000">
                  <a:solidFill>
                    <a:srgbClr val="FF0000"/>
                  </a:solidFill>
                </a:rPr>
                <a:t>2</a:t>
              </a:r>
              <a:r>
                <a:rPr lang="en-US" sz="2400">
                  <a:solidFill>
                    <a:srgbClr val="FF0000"/>
                  </a:solidFill>
                </a:rPr>
                <a:t>(1)</a:t>
              </a:r>
            </a:p>
          </p:txBody>
        </p:sp>
        <p:sp>
          <p:nvSpPr>
            <p:cNvPr id="47114" name="Text Box 11"/>
            <p:cNvSpPr txBox="1">
              <a:spLocks noChangeArrowheads="1"/>
            </p:cNvSpPr>
            <p:nvPr/>
          </p:nvSpPr>
          <p:spPr bwMode="auto">
            <a:xfrm>
              <a:off x="2835" y="2319"/>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A</a:t>
              </a:r>
              <a:r>
                <a:rPr lang="en-US" sz="2400" baseline="-25000">
                  <a:solidFill>
                    <a:srgbClr val="FF0000"/>
                  </a:solidFill>
                </a:rPr>
                <a:t>3</a:t>
              </a:r>
              <a:r>
                <a:rPr lang="en-US" sz="2400">
                  <a:solidFill>
                    <a:srgbClr val="FF0000"/>
                  </a:solidFill>
                </a:rPr>
                <a:t>(1)</a:t>
              </a:r>
            </a:p>
          </p:txBody>
        </p:sp>
        <p:cxnSp>
          <p:nvCxnSpPr>
            <p:cNvPr id="47115" name="AutoShape 12"/>
            <p:cNvCxnSpPr>
              <a:cxnSpLocks noChangeShapeType="1"/>
              <a:stCxn id="47112" idx="3"/>
              <a:endCxn id="47113" idx="1"/>
            </p:cNvCxnSpPr>
            <p:nvPr/>
          </p:nvCxnSpPr>
          <p:spPr bwMode="auto">
            <a:xfrm>
              <a:off x="1191" y="2475"/>
              <a:ext cx="430" cy="0"/>
            </a:xfrm>
            <a:prstGeom prst="straightConnector1">
              <a:avLst/>
            </a:prstGeom>
            <a:noFill/>
            <a:ln w="38100">
              <a:solidFill>
                <a:srgbClr val="FF0000"/>
              </a:solidFill>
              <a:round/>
              <a:headEnd/>
              <a:tailEnd type="triangle" w="lg" len="lg"/>
            </a:ln>
          </p:spPr>
        </p:cxnSp>
        <p:cxnSp>
          <p:nvCxnSpPr>
            <p:cNvPr id="47116" name="AutoShape 13"/>
            <p:cNvCxnSpPr>
              <a:cxnSpLocks noChangeShapeType="1"/>
              <a:stCxn id="47113" idx="3"/>
              <a:endCxn id="47114" idx="1"/>
            </p:cNvCxnSpPr>
            <p:nvPr/>
          </p:nvCxnSpPr>
          <p:spPr bwMode="auto">
            <a:xfrm>
              <a:off x="2393" y="2475"/>
              <a:ext cx="430" cy="0"/>
            </a:xfrm>
            <a:prstGeom prst="straightConnector1">
              <a:avLst/>
            </a:prstGeom>
            <a:noFill/>
            <a:ln w="38100">
              <a:solidFill>
                <a:srgbClr val="FF0000"/>
              </a:solidFill>
              <a:round/>
              <a:headEnd/>
              <a:tailEnd type="triangle" w="lg" len="lg"/>
            </a:ln>
          </p:spPr>
        </p:cxnSp>
        <p:sp>
          <p:nvSpPr>
            <p:cNvPr id="47117" name="Text Box 14"/>
            <p:cNvSpPr txBox="1">
              <a:spLocks noChangeArrowheads="1"/>
            </p:cNvSpPr>
            <p:nvPr/>
          </p:nvSpPr>
          <p:spPr bwMode="auto">
            <a:xfrm>
              <a:off x="1429" y="2863"/>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B</a:t>
              </a:r>
              <a:r>
                <a:rPr lang="en-US" sz="2400" baseline="-25000">
                  <a:solidFill>
                    <a:srgbClr val="FF0000"/>
                  </a:solidFill>
                </a:rPr>
                <a:t>1</a:t>
              </a:r>
              <a:r>
                <a:rPr lang="en-US" sz="2400">
                  <a:solidFill>
                    <a:srgbClr val="FF0000"/>
                  </a:solidFill>
                </a:rPr>
                <a:t>(2)</a:t>
              </a:r>
            </a:p>
          </p:txBody>
        </p:sp>
        <p:sp>
          <p:nvSpPr>
            <p:cNvPr id="47118" name="Text Box 15"/>
            <p:cNvSpPr txBox="1">
              <a:spLocks noChangeArrowheads="1"/>
            </p:cNvSpPr>
            <p:nvPr/>
          </p:nvSpPr>
          <p:spPr bwMode="auto">
            <a:xfrm>
              <a:off x="2654" y="2863"/>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B</a:t>
              </a:r>
              <a:r>
                <a:rPr lang="en-US" sz="2400" baseline="-25000">
                  <a:solidFill>
                    <a:srgbClr val="FF0000"/>
                  </a:solidFill>
                </a:rPr>
                <a:t>2</a:t>
              </a:r>
              <a:r>
                <a:rPr lang="en-US" sz="2400">
                  <a:solidFill>
                    <a:srgbClr val="FF0000"/>
                  </a:solidFill>
                </a:rPr>
                <a:t>(2)</a:t>
              </a:r>
            </a:p>
          </p:txBody>
        </p:sp>
        <p:sp>
          <p:nvSpPr>
            <p:cNvPr id="47119" name="Text Box 16"/>
            <p:cNvSpPr txBox="1">
              <a:spLocks noChangeArrowheads="1"/>
            </p:cNvSpPr>
            <p:nvPr/>
          </p:nvSpPr>
          <p:spPr bwMode="auto">
            <a:xfrm>
              <a:off x="3879" y="2863"/>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B</a:t>
              </a:r>
              <a:r>
                <a:rPr lang="en-US" sz="2400" baseline="-25000">
                  <a:solidFill>
                    <a:srgbClr val="FF0000"/>
                  </a:solidFill>
                </a:rPr>
                <a:t>3</a:t>
              </a:r>
              <a:r>
                <a:rPr lang="en-US" sz="2400">
                  <a:solidFill>
                    <a:srgbClr val="FF0000"/>
                  </a:solidFill>
                </a:rPr>
                <a:t>(2)</a:t>
              </a:r>
            </a:p>
          </p:txBody>
        </p:sp>
        <p:cxnSp>
          <p:nvCxnSpPr>
            <p:cNvPr id="47120" name="AutoShape 17"/>
            <p:cNvCxnSpPr>
              <a:cxnSpLocks noChangeShapeType="1"/>
              <a:stCxn id="47117" idx="3"/>
              <a:endCxn id="47118" idx="1"/>
            </p:cNvCxnSpPr>
            <p:nvPr/>
          </p:nvCxnSpPr>
          <p:spPr bwMode="auto">
            <a:xfrm>
              <a:off x="2189" y="3019"/>
              <a:ext cx="453" cy="0"/>
            </a:xfrm>
            <a:prstGeom prst="straightConnector1">
              <a:avLst/>
            </a:prstGeom>
            <a:noFill/>
            <a:ln w="38100">
              <a:solidFill>
                <a:srgbClr val="FF0000"/>
              </a:solidFill>
              <a:round/>
              <a:headEnd/>
              <a:tailEnd type="triangle" w="lg" len="lg"/>
            </a:ln>
          </p:spPr>
        </p:cxnSp>
        <p:cxnSp>
          <p:nvCxnSpPr>
            <p:cNvPr id="47121" name="AutoShape 18"/>
            <p:cNvCxnSpPr>
              <a:cxnSpLocks noChangeShapeType="1"/>
              <a:stCxn id="47118" idx="3"/>
              <a:endCxn id="47119" idx="1"/>
            </p:cNvCxnSpPr>
            <p:nvPr/>
          </p:nvCxnSpPr>
          <p:spPr bwMode="auto">
            <a:xfrm>
              <a:off x="3414" y="3019"/>
              <a:ext cx="453" cy="0"/>
            </a:xfrm>
            <a:prstGeom prst="straightConnector1">
              <a:avLst/>
            </a:prstGeom>
            <a:noFill/>
            <a:ln w="38100">
              <a:solidFill>
                <a:srgbClr val="FF0000"/>
              </a:solidFill>
              <a:round/>
              <a:headEnd/>
              <a:tailEnd type="triangle" w="lg" len="lg"/>
            </a:ln>
          </p:spPr>
        </p:cxnSp>
        <p:sp>
          <p:nvSpPr>
            <p:cNvPr id="47122" name="Text Box 19"/>
            <p:cNvSpPr txBox="1">
              <a:spLocks noChangeArrowheads="1"/>
            </p:cNvSpPr>
            <p:nvPr/>
          </p:nvSpPr>
          <p:spPr bwMode="auto">
            <a:xfrm>
              <a:off x="2450" y="3430"/>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C</a:t>
              </a:r>
              <a:r>
                <a:rPr lang="en-US" sz="2400" baseline="-25000">
                  <a:solidFill>
                    <a:srgbClr val="FF0000"/>
                  </a:solidFill>
                </a:rPr>
                <a:t>1</a:t>
              </a:r>
              <a:r>
                <a:rPr lang="en-US" sz="2400">
                  <a:solidFill>
                    <a:srgbClr val="FF0000"/>
                  </a:solidFill>
                </a:rPr>
                <a:t>(3)</a:t>
              </a:r>
            </a:p>
          </p:txBody>
        </p:sp>
        <p:sp>
          <p:nvSpPr>
            <p:cNvPr id="47123" name="Text Box 20"/>
            <p:cNvSpPr txBox="1">
              <a:spLocks noChangeArrowheads="1"/>
            </p:cNvSpPr>
            <p:nvPr/>
          </p:nvSpPr>
          <p:spPr bwMode="auto">
            <a:xfrm>
              <a:off x="3674" y="3430"/>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C</a:t>
              </a:r>
              <a:r>
                <a:rPr lang="en-US" sz="2400" baseline="-25000">
                  <a:solidFill>
                    <a:srgbClr val="FF0000"/>
                  </a:solidFill>
                </a:rPr>
                <a:t>2</a:t>
              </a:r>
              <a:r>
                <a:rPr lang="en-US" sz="2400">
                  <a:solidFill>
                    <a:srgbClr val="FF0000"/>
                  </a:solidFill>
                </a:rPr>
                <a:t>(3)</a:t>
              </a:r>
            </a:p>
          </p:txBody>
        </p:sp>
        <p:sp>
          <p:nvSpPr>
            <p:cNvPr id="47124" name="Text Box 21"/>
            <p:cNvSpPr txBox="1">
              <a:spLocks noChangeArrowheads="1"/>
            </p:cNvSpPr>
            <p:nvPr/>
          </p:nvSpPr>
          <p:spPr bwMode="auto">
            <a:xfrm>
              <a:off x="4853" y="3430"/>
              <a:ext cx="748" cy="312"/>
            </a:xfrm>
            <a:prstGeom prst="rect">
              <a:avLst/>
            </a:prstGeom>
            <a:noFill/>
            <a:ln w="38100" algn="ctr">
              <a:solidFill>
                <a:srgbClr val="FF0000"/>
              </a:solidFill>
              <a:miter lim="800000"/>
              <a:headEnd/>
              <a:tailEnd type="none" w="lg" len="lg"/>
            </a:ln>
          </p:spPr>
          <p:txBody>
            <a:bodyPr>
              <a:spAutoFit/>
            </a:bodyPr>
            <a:lstStyle/>
            <a:p>
              <a:pPr>
                <a:spcBef>
                  <a:spcPct val="50000"/>
                </a:spcBef>
              </a:pPr>
              <a:r>
                <a:rPr lang="en-US" sz="2400">
                  <a:solidFill>
                    <a:srgbClr val="FF0000"/>
                  </a:solidFill>
                </a:rPr>
                <a:t>C</a:t>
              </a:r>
              <a:r>
                <a:rPr lang="en-US" sz="2400" baseline="-25000">
                  <a:solidFill>
                    <a:srgbClr val="FF0000"/>
                  </a:solidFill>
                </a:rPr>
                <a:t>3</a:t>
              </a:r>
              <a:r>
                <a:rPr lang="en-US" sz="2400">
                  <a:solidFill>
                    <a:srgbClr val="FF0000"/>
                  </a:solidFill>
                </a:rPr>
                <a:t>(3)</a:t>
              </a:r>
            </a:p>
          </p:txBody>
        </p:sp>
        <p:cxnSp>
          <p:nvCxnSpPr>
            <p:cNvPr id="47125" name="AutoShape 22"/>
            <p:cNvCxnSpPr>
              <a:cxnSpLocks noChangeShapeType="1"/>
              <a:stCxn id="47122" idx="3"/>
              <a:endCxn id="47123" idx="1"/>
            </p:cNvCxnSpPr>
            <p:nvPr/>
          </p:nvCxnSpPr>
          <p:spPr bwMode="auto">
            <a:xfrm>
              <a:off x="3210" y="3586"/>
              <a:ext cx="452" cy="0"/>
            </a:xfrm>
            <a:prstGeom prst="straightConnector1">
              <a:avLst/>
            </a:prstGeom>
            <a:noFill/>
            <a:ln w="38100">
              <a:solidFill>
                <a:srgbClr val="FF0000"/>
              </a:solidFill>
              <a:round/>
              <a:headEnd/>
              <a:tailEnd type="triangle" w="lg" len="lg"/>
            </a:ln>
          </p:spPr>
        </p:cxnSp>
        <p:cxnSp>
          <p:nvCxnSpPr>
            <p:cNvPr id="47126" name="AutoShape 23"/>
            <p:cNvCxnSpPr>
              <a:cxnSpLocks noChangeShapeType="1"/>
              <a:stCxn id="47123" idx="3"/>
              <a:endCxn id="47124" idx="1"/>
            </p:cNvCxnSpPr>
            <p:nvPr/>
          </p:nvCxnSpPr>
          <p:spPr bwMode="auto">
            <a:xfrm>
              <a:off x="4434" y="3586"/>
              <a:ext cx="407" cy="0"/>
            </a:xfrm>
            <a:prstGeom prst="straightConnector1">
              <a:avLst/>
            </a:prstGeom>
            <a:noFill/>
            <a:ln w="38100">
              <a:solidFill>
                <a:srgbClr val="FF0000"/>
              </a:solidFill>
              <a:round/>
              <a:headEnd/>
              <a:tailEnd type="triangle" w="lg" len="lg"/>
            </a:ln>
          </p:spPr>
        </p:cxnSp>
        <p:cxnSp>
          <p:nvCxnSpPr>
            <p:cNvPr id="47127" name="AutoShape 26"/>
            <p:cNvCxnSpPr>
              <a:cxnSpLocks noChangeShapeType="1"/>
              <a:stCxn id="47112" idx="3"/>
              <a:endCxn id="47117" idx="1"/>
            </p:cNvCxnSpPr>
            <p:nvPr/>
          </p:nvCxnSpPr>
          <p:spPr bwMode="auto">
            <a:xfrm>
              <a:off x="1191" y="2475"/>
              <a:ext cx="226" cy="544"/>
            </a:xfrm>
            <a:prstGeom prst="straightConnector1">
              <a:avLst/>
            </a:prstGeom>
            <a:noFill/>
            <a:ln w="38100">
              <a:solidFill>
                <a:srgbClr val="FF0000"/>
              </a:solidFill>
              <a:round/>
              <a:headEnd/>
              <a:tailEnd type="triangle" w="lg" len="lg"/>
            </a:ln>
          </p:spPr>
        </p:cxnSp>
        <p:cxnSp>
          <p:nvCxnSpPr>
            <p:cNvPr id="47128" name="AutoShape 27"/>
            <p:cNvCxnSpPr>
              <a:cxnSpLocks noChangeShapeType="1"/>
              <a:stCxn id="47117" idx="3"/>
              <a:endCxn id="47122" idx="1"/>
            </p:cNvCxnSpPr>
            <p:nvPr/>
          </p:nvCxnSpPr>
          <p:spPr bwMode="auto">
            <a:xfrm>
              <a:off x="2189" y="3019"/>
              <a:ext cx="249" cy="567"/>
            </a:xfrm>
            <a:prstGeom prst="straightConnector1">
              <a:avLst/>
            </a:prstGeom>
            <a:noFill/>
            <a:ln w="38100">
              <a:solidFill>
                <a:srgbClr val="FF0000"/>
              </a:solidFill>
              <a:round/>
              <a:headEnd/>
              <a:tailEnd type="triangle" w="lg" len="lg"/>
            </a:ln>
          </p:spPr>
        </p:cxnSp>
        <p:cxnSp>
          <p:nvCxnSpPr>
            <p:cNvPr id="47129" name="AutoShape 28"/>
            <p:cNvCxnSpPr>
              <a:cxnSpLocks noChangeShapeType="1"/>
              <a:stCxn id="47113" idx="3"/>
              <a:endCxn id="47118" idx="1"/>
            </p:cNvCxnSpPr>
            <p:nvPr/>
          </p:nvCxnSpPr>
          <p:spPr bwMode="auto">
            <a:xfrm>
              <a:off x="2393" y="2475"/>
              <a:ext cx="249" cy="544"/>
            </a:xfrm>
            <a:prstGeom prst="straightConnector1">
              <a:avLst/>
            </a:prstGeom>
            <a:noFill/>
            <a:ln w="38100">
              <a:solidFill>
                <a:srgbClr val="FF0000"/>
              </a:solidFill>
              <a:round/>
              <a:headEnd/>
              <a:tailEnd type="triangle" w="lg" len="lg"/>
            </a:ln>
          </p:spPr>
        </p:cxnSp>
        <p:cxnSp>
          <p:nvCxnSpPr>
            <p:cNvPr id="47130" name="AutoShape 29"/>
            <p:cNvCxnSpPr>
              <a:cxnSpLocks noChangeShapeType="1"/>
              <a:stCxn id="47114" idx="3"/>
              <a:endCxn id="47119" idx="1"/>
            </p:cNvCxnSpPr>
            <p:nvPr/>
          </p:nvCxnSpPr>
          <p:spPr bwMode="auto">
            <a:xfrm>
              <a:off x="3595" y="2475"/>
              <a:ext cx="272" cy="544"/>
            </a:xfrm>
            <a:prstGeom prst="straightConnector1">
              <a:avLst/>
            </a:prstGeom>
            <a:noFill/>
            <a:ln w="38100">
              <a:solidFill>
                <a:srgbClr val="FF0000"/>
              </a:solidFill>
              <a:round/>
              <a:headEnd/>
              <a:tailEnd type="triangle" w="lg" len="lg"/>
            </a:ln>
          </p:spPr>
        </p:cxnSp>
        <p:cxnSp>
          <p:nvCxnSpPr>
            <p:cNvPr id="47131" name="AutoShape 30"/>
            <p:cNvCxnSpPr>
              <a:cxnSpLocks noChangeShapeType="1"/>
              <a:stCxn id="47118" idx="3"/>
              <a:endCxn id="47123" idx="1"/>
            </p:cNvCxnSpPr>
            <p:nvPr/>
          </p:nvCxnSpPr>
          <p:spPr bwMode="auto">
            <a:xfrm>
              <a:off x="3414" y="3019"/>
              <a:ext cx="248" cy="567"/>
            </a:xfrm>
            <a:prstGeom prst="straightConnector1">
              <a:avLst/>
            </a:prstGeom>
            <a:noFill/>
            <a:ln w="38100">
              <a:solidFill>
                <a:srgbClr val="FF0000"/>
              </a:solidFill>
              <a:round/>
              <a:headEnd/>
              <a:tailEnd type="triangle" w="lg" len="lg"/>
            </a:ln>
          </p:spPr>
        </p:cxnSp>
        <p:cxnSp>
          <p:nvCxnSpPr>
            <p:cNvPr id="47132" name="AutoShape 31"/>
            <p:cNvCxnSpPr>
              <a:cxnSpLocks noChangeShapeType="1"/>
              <a:stCxn id="47119" idx="3"/>
              <a:endCxn id="47124" idx="1"/>
            </p:cNvCxnSpPr>
            <p:nvPr/>
          </p:nvCxnSpPr>
          <p:spPr bwMode="auto">
            <a:xfrm>
              <a:off x="4639" y="3019"/>
              <a:ext cx="202" cy="567"/>
            </a:xfrm>
            <a:prstGeom prst="straightConnector1">
              <a:avLst/>
            </a:prstGeom>
            <a:noFill/>
            <a:ln w="38100">
              <a:solidFill>
                <a:srgbClr val="FF0000"/>
              </a:solidFill>
              <a:round/>
              <a:headEnd/>
              <a:tailEnd type="triangle" w="lg" len="lg"/>
            </a:ln>
          </p:spPr>
        </p:cxnSp>
      </p:gr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77848042-E028-47B8-8917-6B11B089DC93}" type="slidenum">
              <a:rPr lang="en-US">
                <a:solidFill>
                  <a:srgbClr val="045C75"/>
                </a:solidFill>
                <a:cs typeface="Arial" charset="0"/>
              </a:rPr>
              <a:pPr fontAlgn="base">
                <a:spcBef>
                  <a:spcPct val="0"/>
                </a:spcBef>
                <a:spcAft>
                  <a:spcPct val="0"/>
                </a:spcAft>
                <a:defRPr/>
              </a:pPr>
              <a:t>29</a:t>
            </a:fld>
            <a:endParaRPr lang="en-US">
              <a:solidFill>
                <a:srgbClr val="045C75"/>
              </a:solidFill>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533400"/>
            <a:ext cx="8229600" cy="1143000"/>
          </a:xfrm>
        </p:spPr>
        <p:txBody>
          <a:bodyPr/>
          <a:lstStyle/>
          <a:p>
            <a:pPr eaLnBrk="1" hangingPunct="1"/>
            <a:r>
              <a:rPr lang="en-US" b="1" smtClean="0"/>
              <a:t>Chapter 9 Learning Objectives</a:t>
            </a:r>
          </a:p>
        </p:txBody>
      </p:sp>
      <p:sp>
        <p:nvSpPr>
          <p:cNvPr id="3" name="Content Placeholder 2"/>
          <p:cNvSpPr>
            <a:spLocks noGrp="1"/>
          </p:cNvSpPr>
          <p:nvPr>
            <p:ph idx="1"/>
          </p:nvPr>
        </p:nvSpPr>
        <p:spPr>
          <a:xfrm>
            <a:off x="457200" y="1828800"/>
            <a:ext cx="8229600" cy="4389438"/>
          </a:xfrm>
        </p:spPr>
        <p:txBody>
          <a:bodyPr>
            <a:noAutofit/>
          </a:bodyPr>
          <a:lstStyle/>
          <a:p>
            <a:pPr marL="0" indent="0" eaLnBrk="1" fontAlgn="auto" hangingPunct="1">
              <a:spcAft>
                <a:spcPts val="0"/>
              </a:spcAft>
              <a:buClr>
                <a:schemeClr val="accent3"/>
              </a:buClr>
              <a:buFont typeface="Wingdings 2"/>
              <a:buNone/>
              <a:defRPr/>
            </a:pPr>
            <a:r>
              <a:rPr lang="en-US" sz="2800" dirty="0"/>
              <a:t>After completing this chapter, students will be able to</a:t>
            </a:r>
            <a:r>
              <a:rPr lang="en-US" sz="2800" dirty="0" smtClean="0"/>
              <a:t>:</a:t>
            </a:r>
          </a:p>
          <a:p>
            <a:pPr marL="274320" indent="-274320" eaLnBrk="1" fontAlgn="auto" hangingPunct="1">
              <a:spcAft>
                <a:spcPts val="0"/>
              </a:spcAft>
              <a:buClr>
                <a:schemeClr val="accent3"/>
              </a:buClr>
              <a:buFont typeface="Wingdings 2"/>
              <a:buChar char=""/>
              <a:defRPr/>
            </a:pPr>
            <a:r>
              <a:rPr lang="en-US" sz="2800" dirty="0" smtClean="0"/>
              <a:t>Construct the critical path for a project schedule network using forward and backward passes.</a:t>
            </a:r>
          </a:p>
          <a:p>
            <a:pPr marL="274320" indent="-274320" eaLnBrk="1" fontAlgn="auto" hangingPunct="1">
              <a:spcAft>
                <a:spcPts val="0"/>
              </a:spcAft>
              <a:buClr>
                <a:schemeClr val="accent3"/>
              </a:buClr>
              <a:buFont typeface="Wingdings 2"/>
              <a:buChar char=""/>
              <a:defRPr/>
            </a:pPr>
            <a:r>
              <a:rPr lang="en-US" sz="2800" dirty="0" smtClean="0"/>
              <a:t>Identify activity float and the manner in which it is determined.</a:t>
            </a:r>
          </a:p>
          <a:p>
            <a:pPr marL="274320" indent="-274320" eaLnBrk="1" fontAlgn="auto" hangingPunct="1">
              <a:spcAft>
                <a:spcPts val="0"/>
              </a:spcAft>
              <a:buClr>
                <a:schemeClr val="accent3"/>
              </a:buClr>
              <a:buFont typeface="Wingdings 2"/>
              <a:buChar char=""/>
              <a:defRPr/>
            </a:pPr>
            <a:r>
              <a:rPr lang="en-US" sz="2800" dirty="0" smtClean="0"/>
              <a:t>Calculate the probability of a project finishing on time under PERT estimates.</a:t>
            </a:r>
          </a:p>
          <a:p>
            <a:pPr marL="274320" indent="-274320" eaLnBrk="1" fontAlgn="auto" hangingPunct="1">
              <a:spcAft>
                <a:spcPts val="0"/>
              </a:spcAft>
              <a:buClr>
                <a:schemeClr val="accent3"/>
              </a:buClr>
              <a:buFont typeface="Wingdings 2"/>
              <a:buChar char=""/>
              <a:defRPr/>
            </a:pPr>
            <a:r>
              <a:rPr lang="en-US" sz="2800" dirty="0" smtClean="0"/>
              <a:t>Understand the steps that can be employed to reduce the critical path.</a:t>
            </a:r>
            <a:endParaRPr lang="en-US" sz="2800" dirty="0"/>
          </a:p>
          <a:p>
            <a:pPr marL="274320" indent="-274320" eaLnBrk="1" fontAlgn="auto" hangingPunct="1">
              <a:spcAft>
                <a:spcPts val="0"/>
              </a:spcAft>
              <a:buClr>
                <a:schemeClr val="accent3"/>
              </a:buClr>
              <a:buFont typeface="Wingdings 2"/>
              <a:buChar char=""/>
              <a:defRPr/>
            </a:pPr>
            <a:endParaRPr lang="en-US" sz="2800" dirty="0"/>
          </a:p>
        </p:txBody>
      </p:sp>
      <p:sp>
        <p:nvSpPr>
          <p:cNvPr id="4" name="Slide Number Placeholder 3"/>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09-0</a:t>
            </a:r>
            <a:fld id="{2AF3F913-6FBB-4502-A948-FD6E0AFA5445}" type="slidenum">
              <a:rPr lang="en-US">
                <a:solidFill>
                  <a:srgbClr val="045C75"/>
                </a:solidFill>
                <a:cs typeface="Arial" charset="0"/>
              </a:rPr>
              <a:pPr fontAlgn="base">
                <a:spcBef>
                  <a:spcPct val="0"/>
                </a:spcBef>
                <a:spcAft>
                  <a:spcPct val="0"/>
                </a:spcAft>
                <a:defRPr/>
              </a:pPr>
              <a:t>3</a:t>
            </a:fld>
            <a:endParaRPr lang="en-US">
              <a:solidFill>
                <a:srgbClr val="045C75"/>
              </a:solidFill>
              <a:cs typeface="Arial"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2"/>
          <p:cNvSpPr txBox="1">
            <a:spLocks noChangeArrowheads="1"/>
          </p:cNvSpPr>
          <p:nvPr/>
        </p:nvSpPr>
        <p:spPr bwMode="auto">
          <a:xfrm>
            <a:off x="152400" y="6088063"/>
            <a:ext cx="1698625" cy="368300"/>
          </a:xfrm>
          <a:prstGeom prst="rect">
            <a:avLst/>
          </a:prstGeom>
          <a:noFill/>
          <a:ln w="9525">
            <a:noFill/>
            <a:miter lim="800000"/>
            <a:headEnd/>
            <a:tailEnd/>
          </a:ln>
        </p:spPr>
        <p:txBody>
          <a:bodyPr wrap="none">
            <a:spAutoFit/>
          </a:bodyPr>
          <a:lstStyle/>
          <a:p>
            <a:r>
              <a:rPr lang="en-US"/>
              <a:t>FIGURE 9.25  </a:t>
            </a:r>
          </a:p>
        </p:txBody>
      </p:sp>
      <p:pic>
        <p:nvPicPr>
          <p:cNvPr id="48130" name="Picture 3" descr="FG_09_023"/>
          <p:cNvPicPr>
            <a:picLocks noChangeAspect="1" noChangeArrowheads="1"/>
          </p:cNvPicPr>
          <p:nvPr/>
        </p:nvPicPr>
        <p:blipFill>
          <a:blip r:embed="rId2"/>
          <a:srcRect/>
          <a:stretch>
            <a:fillRect/>
          </a:stretch>
        </p:blipFill>
        <p:spPr bwMode="auto">
          <a:xfrm>
            <a:off x="457200" y="1751013"/>
            <a:ext cx="8229600" cy="4344987"/>
          </a:xfrm>
          <a:prstGeom prst="rect">
            <a:avLst/>
          </a:prstGeom>
          <a:noFill/>
          <a:ln w="9525">
            <a:noFill/>
            <a:miter lim="800000"/>
            <a:headEnd/>
            <a:tailEnd/>
          </a:ln>
        </p:spPr>
      </p:pic>
      <p:sp>
        <p:nvSpPr>
          <p:cNvPr id="3" name="Title 2"/>
          <p:cNvSpPr>
            <a:spLocks noGrp="1"/>
          </p:cNvSpPr>
          <p:nvPr>
            <p:ph type="title"/>
          </p:nvPr>
        </p:nvSpPr>
        <p:spPr>
          <a:xfrm>
            <a:off x="457200" y="304800"/>
            <a:ext cx="8305800" cy="1143000"/>
          </a:xfrm>
        </p:spPr>
        <p:txBody>
          <a:bodyPr/>
          <a:lstStyle/>
          <a:p>
            <a:pPr eaLnBrk="1" fontAlgn="auto" hangingPunct="1">
              <a:spcAft>
                <a:spcPts val="0"/>
              </a:spcAft>
              <a:defRPr/>
            </a:pPr>
            <a:r>
              <a:rPr lang="en-US" b="1" dirty="0" smtClean="0"/>
              <a:t>Example of a Hammock Activity</a:t>
            </a:r>
            <a:endParaRPr lang="en-US" b="1" dirty="0"/>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D5CE33DC-4423-46A1-A506-D77CC8EAB606}" type="slidenum">
              <a:rPr lang="en-US">
                <a:solidFill>
                  <a:srgbClr val="045C75"/>
                </a:solidFill>
                <a:cs typeface="Arial" charset="0"/>
              </a:rPr>
              <a:pPr fontAlgn="base">
                <a:spcBef>
                  <a:spcPct val="0"/>
                </a:spcBef>
                <a:spcAft>
                  <a:spcPct val="0"/>
                </a:spcAft>
                <a:defRPr/>
              </a:pPr>
              <a:t>30</a:t>
            </a:fld>
            <a:endParaRPr lang="en-US">
              <a:solidFill>
                <a:srgbClr val="045C75"/>
              </a:solidFill>
              <a:cs typeface="Arial" charset="0"/>
            </a:endParaRPr>
          </a:p>
        </p:txBody>
      </p:sp>
      <p:sp>
        <p:nvSpPr>
          <p:cNvPr id="48133"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457200" y="533400"/>
            <a:ext cx="8229600" cy="1143000"/>
          </a:xfrm>
        </p:spPr>
        <p:txBody>
          <a:bodyPr/>
          <a:lstStyle/>
          <a:p>
            <a:pPr eaLnBrk="1" hangingPunct="1"/>
            <a:r>
              <a:rPr lang="en-US" b="1" smtClean="0"/>
              <a:t>Reducing the Critical Path</a:t>
            </a:r>
          </a:p>
        </p:txBody>
      </p:sp>
      <p:sp>
        <p:nvSpPr>
          <p:cNvPr id="49154" name="Rectangle 3"/>
          <p:cNvSpPr>
            <a:spLocks noGrp="1" noChangeArrowheads="1"/>
          </p:cNvSpPr>
          <p:nvPr>
            <p:ph type="body" idx="1"/>
          </p:nvPr>
        </p:nvSpPr>
        <p:spPr/>
        <p:txBody>
          <a:bodyPr/>
          <a:lstStyle/>
          <a:p>
            <a:pPr eaLnBrk="1" hangingPunct="1"/>
            <a:r>
              <a:rPr lang="en-US" smtClean="0"/>
              <a:t>Eliminate tasks on the CP</a:t>
            </a:r>
          </a:p>
          <a:p>
            <a:pPr eaLnBrk="1" hangingPunct="1"/>
            <a:r>
              <a:rPr lang="en-US" smtClean="0"/>
              <a:t>Convert serial paths to parallel when possible</a:t>
            </a:r>
          </a:p>
          <a:p>
            <a:pPr eaLnBrk="1" hangingPunct="1"/>
            <a:r>
              <a:rPr lang="en-US" smtClean="0"/>
              <a:t>Overlap sequential tasks</a:t>
            </a:r>
          </a:p>
          <a:p>
            <a:pPr eaLnBrk="1" hangingPunct="1"/>
            <a:r>
              <a:rPr lang="en-US" smtClean="0"/>
              <a:t>Shorten the duration on critical path tasks</a:t>
            </a:r>
          </a:p>
          <a:p>
            <a:pPr eaLnBrk="1" hangingPunct="1"/>
            <a:r>
              <a:rPr lang="en-US" smtClean="0"/>
              <a:t>Shorten</a:t>
            </a:r>
          </a:p>
          <a:p>
            <a:pPr lvl="1" eaLnBrk="1" hangingPunct="1"/>
            <a:r>
              <a:rPr lang="en-US" smtClean="0"/>
              <a:t>early tasks</a:t>
            </a:r>
          </a:p>
          <a:p>
            <a:pPr lvl="1" eaLnBrk="1" hangingPunct="1"/>
            <a:r>
              <a:rPr lang="en-US" smtClean="0"/>
              <a:t>longest tasks</a:t>
            </a:r>
          </a:p>
          <a:p>
            <a:pPr lvl="1" eaLnBrk="1" hangingPunct="1"/>
            <a:r>
              <a:rPr lang="en-US" smtClean="0"/>
              <a:t>easiest tasks</a:t>
            </a:r>
          </a:p>
          <a:p>
            <a:pPr lvl="1" eaLnBrk="1" hangingPunct="1"/>
            <a:r>
              <a:rPr lang="en-US" smtClean="0"/>
              <a:t>tasks that cost the least to speed up</a:t>
            </a: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7CF0C6AB-75A1-408A-B68F-BCA19CD20CA2}" type="slidenum">
              <a:rPr lang="en-US">
                <a:solidFill>
                  <a:srgbClr val="045C75"/>
                </a:solidFill>
                <a:cs typeface="Arial" charset="0"/>
              </a:rPr>
              <a:pPr fontAlgn="base">
                <a:spcBef>
                  <a:spcPct val="0"/>
                </a:spcBef>
                <a:spcAft>
                  <a:spcPct val="0"/>
                </a:spcAft>
                <a:defRPr/>
              </a:pPr>
              <a:t>31</a:t>
            </a:fld>
            <a:endParaRPr lang="en-US">
              <a:solidFill>
                <a:srgbClr val="045C75"/>
              </a:solidFill>
              <a:cs typeface="Arial"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457200" y="533400"/>
            <a:ext cx="8229600" cy="1143000"/>
          </a:xfrm>
        </p:spPr>
        <p:txBody>
          <a:bodyPr/>
          <a:lstStyle/>
          <a:p>
            <a:pPr eaLnBrk="1" hangingPunct="1"/>
            <a:r>
              <a:rPr lang="en-US" b="1" smtClean="0"/>
              <a:t>Summary</a:t>
            </a:r>
          </a:p>
        </p:txBody>
      </p:sp>
      <p:sp>
        <p:nvSpPr>
          <p:cNvPr id="50178" name="Content Placeholder 2"/>
          <p:cNvSpPr>
            <a:spLocks noGrp="1"/>
          </p:cNvSpPr>
          <p:nvPr>
            <p:ph idx="1"/>
          </p:nvPr>
        </p:nvSpPr>
        <p:spPr>
          <a:xfrm>
            <a:off x="457200" y="1828800"/>
            <a:ext cx="8229600" cy="4389438"/>
          </a:xfrm>
        </p:spPr>
        <p:txBody>
          <a:bodyPr/>
          <a:lstStyle/>
          <a:p>
            <a:pPr marL="514350" indent="-514350" eaLnBrk="1" hangingPunct="1">
              <a:buFont typeface="Calibri" pitchFamily="34" charset="0"/>
              <a:buAutoNum type="arabicPeriod"/>
            </a:pPr>
            <a:r>
              <a:rPr lang="en-US" sz="2800" smtClean="0"/>
              <a:t>Understand and apply key scheduling terminology.</a:t>
            </a:r>
          </a:p>
          <a:p>
            <a:pPr marL="514350" indent="-514350" eaLnBrk="1" hangingPunct="1">
              <a:buFont typeface="Calibri" pitchFamily="34" charset="0"/>
              <a:buAutoNum type="arabicPeriod"/>
            </a:pPr>
            <a:r>
              <a:rPr lang="en-US" sz="2800" smtClean="0"/>
              <a:t>Apply the logic used to create activity networks, including predecessor and successor tasks.</a:t>
            </a:r>
          </a:p>
          <a:p>
            <a:pPr marL="514350" indent="-514350" eaLnBrk="1" hangingPunct="1">
              <a:buFont typeface="Calibri" pitchFamily="34" charset="0"/>
              <a:buAutoNum type="arabicPeriod"/>
            </a:pPr>
            <a:r>
              <a:rPr lang="en-US" sz="2800" smtClean="0"/>
              <a:t>Develop an activity network using Activity-on-Node (AON) techniques.</a:t>
            </a:r>
          </a:p>
          <a:p>
            <a:pPr marL="514350" indent="-514350" eaLnBrk="1" hangingPunct="1">
              <a:buFont typeface="Calibri" pitchFamily="34" charset="0"/>
              <a:buAutoNum type="arabicPeriod"/>
            </a:pPr>
            <a:r>
              <a:rPr lang="en-US" sz="2800" smtClean="0"/>
              <a:t>Perform activity duration estimation based on the use of probabilistic estimating techniques.</a:t>
            </a:r>
          </a:p>
        </p:txBody>
      </p:sp>
      <p:sp>
        <p:nvSpPr>
          <p:cNvPr id="4" name="Slide Number Placeholder 3"/>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00FF57E5-1691-428F-89BB-06D878209759}" type="slidenum">
              <a:rPr lang="en-US">
                <a:solidFill>
                  <a:srgbClr val="045C75"/>
                </a:solidFill>
                <a:cs typeface="Arial" charset="0"/>
              </a:rPr>
              <a:pPr fontAlgn="base">
                <a:spcBef>
                  <a:spcPct val="0"/>
                </a:spcBef>
                <a:spcAft>
                  <a:spcPct val="0"/>
                </a:spcAft>
                <a:defRPr/>
              </a:pPr>
              <a:t>32</a:t>
            </a:fld>
            <a:endParaRPr lang="en-US">
              <a:solidFill>
                <a:srgbClr val="045C75"/>
              </a:solidFill>
              <a:cs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57200" y="533400"/>
            <a:ext cx="8229600" cy="1143000"/>
          </a:xfrm>
        </p:spPr>
        <p:txBody>
          <a:bodyPr/>
          <a:lstStyle/>
          <a:p>
            <a:pPr eaLnBrk="1" hangingPunct="1"/>
            <a:r>
              <a:rPr lang="en-US" b="1" smtClean="0"/>
              <a:t>Summary</a:t>
            </a:r>
          </a:p>
        </p:txBody>
      </p:sp>
      <p:sp>
        <p:nvSpPr>
          <p:cNvPr id="3" name="Content Placeholder 2"/>
          <p:cNvSpPr>
            <a:spLocks noGrp="1"/>
          </p:cNvSpPr>
          <p:nvPr>
            <p:ph idx="1"/>
          </p:nvPr>
        </p:nvSpPr>
        <p:spPr>
          <a:xfrm>
            <a:off x="457200" y="1828800"/>
            <a:ext cx="8229600" cy="4389438"/>
          </a:xfrm>
        </p:spPr>
        <p:txBody>
          <a:bodyPr>
            <a:noAutofit/>
          </a:bodyPr>
          <a:lstStyle/>
          <a:p>
            <a:pPr marL="514350" indent="-514350" eaLnBrk="1" fontAlgn="auto" hangingPunct="1">
              <a:spcAft>
                <a:spcPts val="0"/>
              </a:spcAft>
              <a:buClr>
                <a:schemeClr val="accent3"/>
              </a:buClr>
              <a:buFont typeface="+mj-lt"/>
              <a:buAutoNum type="arabicPeriod" startAt="5"/>
              <a:defRPr/>
            </a:pPr>
            <a:r>
              <a:rPr lang="en-US" sz="2800" dirty="0" smtClean="0"/>
              <a:t>Construct the critical path for a project schedule network using forward and backward passes.</a:t>
            </a:r>
          </a:p>
          <a:p>
            <a:pPr marL="514350" indent="-514350" eaLnBrk="1" fontAlgn="auto" hangingPunct="1">
              <a:spcAft>
                <a:spcPts val="0"/>
              </a:spcAft>
              <a:buClr>
                <a:schemeClr val="accent3"/>
              </a:buClr>
              <a:buFont typeface="+mj-lt"/>
              <a:buAutoNum type="arabicPeriod" startAt="5"/>
              <a:defRPr/>
            </a:pPr>
            <a:r>
              <a:rPr lang="en-US" sz="2800" dirty="0" smtClean="0"/>
              <a:t>Identify activity float and the manner in which it is determined.</a:t>
            </a:r>
          </a:p>
          <a:p>
            <a:pPr marL="514350" indent="-514350" eaLnBrk="1" fontAlgn="auto" hangingPunct="1">
              <a:spcAft>
                <a:spcPts val="0"/>
              </a:spcAft>
              <a:buClr>
                <a:schemeClr val="accent3"/>
              </a:buClr>
              <a:buFont typeface="+mj-lt"/>
              <a:buAutoNum type="arabicPeriod" startAt="5"/>
              <a:defRPr/>
            </a:pPr>
            <a:r>
              <a:rPr lang="en-US" sz="2800" dirty="0" smtClean="0"/>
              <a:t>Calculate the probability of a project finishing on time under PERT estimates.</a:t>
            </a:r>
          </a:p>
          <a:p>
            <a:pPr marL="514350" indent="-514350" eaLnBrk="1" fontAlgn="auto" hangingPunct="1">
              <a:spcAft>
                <a:spcPts val="0"/>
              </a:spcAft>
              <a:buClr>
                <a:schemeClr val="accent3"/>
              </a:buClr>
              <a:buFont typeface="+mj-lt"/>
              <a:buAutoNum type="arabicPeriod" startAt="5"/>
              <a:defRPr/>
            </a:pPr>
            <a:r>
              <a:rPr lang="en-US" sz="2800" dirty="0" smtClean="0"/>
              <a:t>Understand the steps that can be employed to reduce the critical path.</a:t>
            </a:r>
            <a:endParaRPr lang="en-US" sz="2800" dirty="0"/>
          </a:p>
          <a:p>
            <a:pPr marL="274320" indent="-274320" eaLnBrk="1" fontAlgn="auto" hangingPunct="1">
              <a:spcAft>
                <a:spcPts val="0"/>
              </a:spcAft>
              <a:buClr>
                <a:schemeClr val="accent3"/>
              </a:buClr>
              <a:buFont typeface="Wingdings 2"/>
              <a:buChar char=""/>
              <a:defRPr/>
            </a:pPr>
            <a:endParaRPr lang="en-US" sz="2800" dirty="0"/>
          </a:p>
        </p:txBody>
      </p:sp>
      <p:sp>
        <p:nvSpPr>
          <p:cNvPr id="4" name="Slide Number Placeholder 3"/>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1A728896-8ACF-4AEB-9659-D0D308D54EB5}" type="slidenum">
              <a:rPr lang="en-US">
                <a:solidFill>
                  <a:srgbClr val="045C75"/>
                </a:solidFill>
                <a:cs typeface="Arial" charset="0"/>
              </a:rPr>
              <a:pPr fontAlgn="base">
                <a:spcBef>
                  <a:spcPct val="0"/>
                </a:spcBef>
                <a:spcAft>
                  <a:spcPct val="0"/>
                </a:spcAft>
                <a:defRPr/>
              </a:pPr>
              <a:t>33</a:t>
            </a:fld>
            <a:endParaRPr lang="en-US">
              <a:solidFill>
                <a:srgbClr val="045C75"/>
              </a:solidFill>
              <a:cs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4" descr="copyright"/>
          <p:cNvPicPr>
            <a:picLocks noChangeAspect="1" noChangeArrowheads="1"/>
          </p:cNvPicPr>
          <p:nvPr/>
        </p:nvPicPr>
        <p:blipFill>
          <a:blip r:embed="rId2"/>
          <a:srcRect/>
          <a:stretch>
            <a:fillRect/>
          </a:stretch>
        </p:blipFill>
        <p:spPr bwMode="auto">
          <a:xfrm>
            <a:off x="0" y="2136775"/>
            <a:ext cx="9144000" cy="2857500"/>
          </a:xfrm>
          <a:prstGeom prst="rect">
            <a:avLst/>
          </a:prstGeom>
          <a:noFill/>
          <a:ln w="9525">
            <a:noFill/>
            <a:miter lim="800000"/>
            <a:headEnd/>
            <a:tailEnd/>
          </a:ln>
        </p:spPr>
      </p:pic>
      <p:sp>
        <p:nvSpPr>
          <p:cNvPr id="52226" name="Footer Placeholder 18"/>
          <p:cNvSpPr txBox="1">
            <a:spLocks/>
          </p:cNvSpPr>
          <p:nvPr/>
        </p:nvSpPr>
        <p:spPr bwMode="auto">
          <a:xfrm>
            <a:off x="152400" y="65532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2FA9867E-DCAF-44E6-949A-0FBD43527642}" type="slidenum">
              <a:rPr lang="en-US">
                <a:solidFill>
                  <a:srgbClr val="045C75"/>
                </a:solidFill>
                <a:cs typeface="Arial" charset="0"/>
              </a:rPr>
              <a:pPr fontAlgn="base">
                <a:spcBef>
                  <a:spcPct val="0"/>
                </a:spcBef>
                <a:spcAft>
                  <a:spcPct val="0"/>
                </a:spcAft>
                <a:defRPr/>
              </a:pPr>
              <a:t>34</a:t>
            </a:fld>
            <a:endParaRPr lang="en-US">
              <a:solidFill>
                <a:srgbClr val="045C75"/>
              </a:solidFill>
              <a:cs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2"/>
          <p:cNvSpPr>
            <a:spLocks noGrp="1"/>
          </p:cNvSpPr>
          <p:nvPr>
            <p:ph type="title"/>
          </p:nvPr>
        </p:nvSpPr>
        <p:spPr>
          <a:xfrm>
            <a:off x="457200" y="533400"/>
            <a:ext cx="8229600" cy="1143000"/>
          </a:xfrm>
        </p:spPr>
        <p:txBody>
          <a:bodyPr/>
          <a:lstStyle/>
          <a:p>
            <a:pPr eaLnBrk="1" hangingPunct="1"/>
            <a:r>
              <a:rPr lang="en-US" b="1" smtClean="0"/>
              <a:t>Project Scheduling</a:t>
            </a:r>
          </a:p>
        </p:txBody>
      </p:sp>
      <p:sp>
        <p:nvSpPr>
          <p:cNvPr id="4" name="Content Placeholder 3"/>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a:buChar char=""/>
              <a:defRPr/>
            </a:pPr>
            <a:r>
              <a:rPr lang="en-US" b="1" i="1" dirty="0" smtClean="0">
                <a:solidFill>
                  <a:srgbClr val="FF0000"/>
                </a:solidFill>
              </a:rPr>
              <a:t>Project scheduling </a:t>
            </a:r>
            <a:r>
              <a:rPr lang="en-US" dirty="0" smtClean="0"/>
              <a:t>requires us to follow some carefully laid-out steps, in order, for the schedule to take shape.</a:t>
            </a:r>
          </a:p>
          <a:p>
            <a:pPr marL="0" indent="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Char char=""/>
              <a:defRPr/>
            </a:pPr>
            <a:r>
              <a:rPr lang="en-US" b="1" i="1" dirty="0" smtClean="0">
                <a:solidFill>
                  <a:srgbClr val="FF0000"/>
                </a:solidFill>
              </a:rPr>
              <a:t>Project planning</a:t>
            </a:r>
            <a:r>
              <a:rPr lang="en-US" dirty="0" smtClean="0"/>
              <a:t>, as it relates to the scheduling process, has been defined by the PMBoK as:</a:t>
            </a:r>
          </a:p>
          <a:p>
            <a:pPr marL="0" indent="0" eaLnBrk="1" fontAlgn="auto" hangingPunct="1">
              <a:spcAft>
                <a:spcPts val="0"/>
              </a:spcAft>
              <a:buClr>
                <a:schemeClr val="accent3"/>
              </a:buClr>
              <a:buFont typeface="Wingdings 2"/>
              <a:buNone/>
              <a:defRPr/>
            </a:pPr>
            <a:endParaRPr lang="en-US" dirty="0" smtClean="0"/>
          </a:p>
          <a:p>
            <a:pPr marL="393192" lvl="1" indent="0" eaLnBrk="1" fontAlgn="auto" hangingPunct="1">
              <a:spcAft>
                <a:spcPts val="0"/>
              </a:spcAft>
              <a:buFont typeface="Wingdings 2"/>
              <a:buNone/>
              <a:defRPr/>
            </a:pPr>
            <a:r>
              <a:rPr lang="en-US" i="1" dirty="0" smtClean="0"/>
              <a:t>The identification of the project objectives and the ordered activity necessary to complete the project including the identification of resource types and quantities required to carry out each activity or task.</a:t>
            </a:r>
            <a:endParaRPr lang="en-US" i="1" dirty="0"/>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09-0</a:t>
            </a:r>
            <a:fld id="{05800F36-B29A-4A4F-BA28-AE233EE60633}" type="slidenum">
              <a:rPr lang="en-US">
                <a:solidFill>
                  <a:srgbClr val="045C75"/>
                </a:solidFill>
                <a:cs typeface="Arial" charset="0"/>
              </a:rPr>
              <a:pPr fontAlgn="base">
                <a:spcBef>
                  <a:spcPct val="0"/>
                </a:spcBef>
                <a:spcAft>
                  <a:spcPct val="0"/>
                </a:spcAft>
                <a:defRPr/>
              </a:pPr>
              <a:t>4</a:t>
            </a:fld>
            <a:endParaRPr lang="en-US">
              <a:solidFill>
                <a:srgbClr val="045C75"/>
              </a:solidFill>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457200" y="533400"/>
            <a:ext cx="8229600" cy="1143000"/>
          </a:xfrm>
        </p:spPr>
        <p:txBody>
          <a:bodyPr/>
          <a:lstStyle/>
          <a:p>
            <a:pPr eaLnBrk="1" hangingPunct="1"/>
            <a:r>
              <a:rPr lang="en-US" b="1" smtClean="0"/>
              <a:t>Project Scheduling Terms</a:t>
            </a:r>
          </a:p>
        </p:txBody>
      </p:sp>
      <p:sp>
        <p:nvSpPr>
          <p:cNvPr id="20482" name="Rectangle 3"/>
          <p:cNvSpPr>
            <a:spLocks noGrp="1" noChangeArrowheads="1"/>
          </p:cNvSpPr>
          <p:nvPr>
            <p:ph type="body" idx="1"/>
          </p:nvPr>
        </p:nvSpPr>
        <p:spPr>
          <a:xfrm>
            <a:off x="4932363" y="1814513"/>
            <a:ext cx="3790950" cy="2667000"/>
          </a:xfrm>
        </p:spPr>
        <p:txBody>
          <a:bodyPr/>
          <a:lstStyle/>
          <a:p>
            <a:pPr eaLnBrk="1" hangingPunct="1">
              <a:buSzPct val="140000"/>
            </a:pPr>
            <a:r>
              <a:rPr lang="en-US" smtClean="0"/>
              <a:t>Successors</a:t>
            </a:r>
          </a:p>
          <a:p>
            <a:pPr eaLnBrk="1" hangingPunct="1">
              <a:buSzPct val="140000"/>
            </a:pPr>
            <a:r>
              <a:rPr lang="en-US" smtClean="0"/>
              <a:t>Predecessors</a:t>
            </a:r>
          </a:p>
          <a:p>
            <a:pPr eaLnBrk="1" hangingPunct="1">
              <a:buSzPct val="140000"/>
            </a:pPr>
            <a:r>
              <a:rPr lang="en-US" smtClean="0"/>
              <a:t>Network diagram</a:t>
            </a:r>
          </a:p>
          <a:p>
            <a:pPr eaLnBrk="1" hangingPunct="1">
              <a:buSzPct val="140000"/>
            </a:pPr>
            <a:r>
              <a:rPr lang="en-US" smtClean="0"/>
              <a:t>Serial activities</a:t>
            </a:r>
          </a:p>
          <a:p>
            <a:pPr eaLnBrk="1" hangingPunct="1">
              <a:buSzPct val="140000"/>
            </a:pPr>
            <a:r>
              <a:rPr lang="en-US" smtClean="0"/>
              <a:t>Concurrent activities</a:t>
            </a:r>
          </a:p>
          <a:p>
            <a:pPr eaLnBrk="1" hangingPunct="1"/>
            <a:endParaRPr lang="en-US" smtClean="0"/>
          </a:p>
        </p:txBody>
      </p:sp>
      <p:grpSp>
        <p:nvGrpSpPr>
          <p:cNvPr id="20483" name="Group 29"/>
          <p:cNvGrpSpPr>
            <a:grpSpLocks/>
          </p:cNvGrpSpPr>
          <p:nvPr/>
        </p:nvGrpSpPr>
        <p:grpSpPr bwMode="auto">
          <a:xfrm>
            <a:off x="792163" y="4024313"/>
            <a:ext cx="7791450" cy="2224087"/>
            <a:chOff x="521" y="2727"/>
            <a:chExt cx="4908" cy="1401"/>
          </a:xfrm>
        </p:grpSpPr>
        <p:grpSp>
          <p:nvGrpSpPr>
            <p:cNvPr id="20485" name="Group 14"/>
            <p:cNvGrpSpPr>
              <a:grpSpLocks/>
            </p:cNvGrpSpPr>
            <p:nvPr/>
          </p:nvGrpSpPr>
          <p:grpSpPr bwMode="auto">
            <a:xfrm>
              <a:off x="3923" y="3135"/>
              <a:ext cx="576" cy="576"/>
              <a:chOff x="4080" y="3168"/>
              <a:chExt cx="576" cy="576"/>
            </a:xfrm>
          </p:grpSpPr>
          <p:sp>
            <p:nvSpPr>
              <p:cNvPr id="20507" name="Oval 8"/>
              <p:cNvSpPr>
                <a:spLocks noChangeArrowheads="1"/>
              </p:cNvSpPr>
              <p:nvPr/>
            </p:nvSpPr>
            <p:spPr bwMode="auto">
              <a:xfrm>
                <a:off x="4080" y="3168"/>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0508" name="Text Box 9"/>
              <p:cNvSpPr txBox="1">
                <a:spLocks noChangeArrowheads="1"/>
              </p:cNvSpPr>
              <p:nvPr/>
            </p:nvSpPr>
            <p:spPr bwMode="auto">
              <a:xfrm>
                <a:off x="4241" y="3317"/>
                <a:ext cx="239" cy="288"/>
              </a:xfrm>
              <a:prstGeom prst="rect">
                <a:avLst/>
              </a:prstGeom>
              <a:noFill/>
              <a:ln w="9525">
                <a:noFill/>
                <a:miter lim="800000"/>
                <a:headEnd/>
                <a:tailEnd/>
              </a:ln>
            </p:spPr>
            <p:txBody>
              <a:bodyPr>
                <a:spAutoFit/>
              </a:bodyPr>
              <a:lstStyle/>
              <a:p>
                <a:pPr>
                  <a:spcBef>
                    <a:spcPct val="50000"/>
                  </a:spcBef>
                </a:pPr>
                <a:r>
                  <a:rPr lang="en-US" sz="2400"/>
                  <a:t>E</a:t>
                </a:r>
              </a:p>
            </p:txBody>
          </p:sp>
        </p:grpSp>
        <p:grpSp>
          <p:nvGrpSpPr>
            <p:cNvPr id="20486" name="Group 15"/>
            <p:cNvGrpSpPr>
              <a:grpSpLocks/>
            </p:cNvGrpSpPr>
            <p:nvPr/>
          </p:nvGrpSpPr>
          <p:grpSpPr bwMode="auto">
            <a:xfrm>
              <a:off x="2925" y="3135"/>
              <a:ext cx="576" cy="576"/>
              <a:chOff x="2928" y="3120"/>
              <a:chExt cx="576" cy="576"/>
            </a:xfrm>
          </p:grpSpPr>
          <p:sp>
            <p:nvSpPr>
              <p:cNvPr id="20505" name="Oval 5"/>
              <p:cNvSpPr>
                <a:spLocks noChangeArrowheads="1"/>
              </p:cNvSpPr>
              <p:nvPr/>
            </p:nvSpPr>
            <p:spPr bwMode="auto">
              <a:xfrm>
                <a:off x="2928" y="3120"/>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0506" name="Text Box 10"/>
              <p:cNvSpPr txBox="1">
                <a:spLocks noChangeArrowheads="1"/>
              </p:cNvSpPr>
              <p:nvPr/>
            </p:nvSpPr>
            <p:spPr bwMode="auto">
              <a:xfrm>
                <a:off x="3084" y="3249"/>
                <a:ext cx="249" cy="288"/>
              </a:xfrm>
              <a:prstGeom prst="rect">
                <a:avLst/>
              </a:prstGeom>
              <a:noFill/>
              <a:ln w="9525">
                <a:noFill/>
                <a:miter lim="800000"/>
                <a:headEnd/>
                <a:tailEnd/>
              </a:ln>
            </p:spPr>
            <p:txBody>
              <a:bodyPr>
                <a:spAutoFit/>
              </a:bodyPr>
              <a:lstStyle/>
              <a:p>
                <a:pPr>
                  <a:spcBef>
                    <a:spcPct val="50000"/>
                  </a:spcBef>
                </a:pPr>
                <a:r>
                  <a:rPr lang="en-US" sz="2400"/>
                  <a:t>D</a:t>
                </a:r>
              </a:p>
            </p:txBody>
          </p:sp>
        </p:grpSp>
        <p:grpSp>
          <p:nvGrpSpPr>
            <p:cNvPr id="20487" name="Group 16"/>
            <p:cNvGrpSpPr>
              <a:grpSpLocks/>
            </p:cNvGrpSpPr>
            <p:nvPr/>
          </p:nvGrpSpPr>
          <p:grpSpPr bwMode="auto">
            <a:xfrm>
              <a:off x="1776" y="3552"/>
              <a:ext cx="576" cy="576"/>
              <a:chOff x="1776" y="3552"/>
              <a:chExt cx="576" cy="576"/>
            </a:xfrm>
          </p:grpSpPr>
          <p:sp>
            <p:nvSpPr>
              <p:cNvPr id="20503" name="Oval 6"/>
              <p:cNvSpPr>
                <a:spLocks noChangeArrowheads="1"/>
              </p:cNvSpPr>
              <p:nvPr/>
            </p:nvSpPr>
            <p:spPr bwMode="auto">
              <a:xfrm>
                <a:off x="1776" y="3552"/>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0504" name="Text Box 11"/>
              <p:cNvSpPr txBox="1">
                <a:spLocks noChangeArrowheads="1"/>
              </p:cNvSpPr>
              <p:nvPr/>
            </p:nvSpPr>
            <p:spPr bwMode="auto">
              <a:xfrm>
                <a:off x="1950" y="3680"/>
                <a:ext cx="229" cy="288"/>
              </a:xfrm>
              <a:prstGeom prst="rect">
                <a:avLst/>
              </a:prstGeom>
              <a:noFill/>
              <a:ln w="9525">
                <a:noFill/>
                <a:miter lim="800000"/>
                <a:headEnd/>
                <a:tailEnd/>
              </a:ln>
            </p:spPr>
            <p:txBody>
              <a:bodyPr>
                <a:spAutoFit/>
              </a:bodyPr>
              <a:lstStyle/>
              <a:p>
                <a:pPr>
                  <a:spcBef>
                    <a:spcPct val="50000"/>
                  </a:spcBef>
                </a:pPr>
                <a:r>
                  <a:rPr lang="en-US" sz="2400"/>
                  <a:t>C</a:t>
                </a:r>
              </a:p>
            </p:txBody>
          </p:sp>
        </p:grpSp>
        <p:grpSp>
          <p:nvGrpSpPr>
            <p:cNvPr id="20488" name="Group 17"/>
            <p:cNvGrpSpPr>
              <a:grpSpLocks/>
            </p:cNvGrpSpPr>
            <p:nvPr/>
          </p:nvGrpSpPr>
          <p:grpSpPr bwMode="auto">
            <a:xfrm>
              <a:off x="1769" y="2727"/>
              <a:ext cx="576" cy="576"/>
              <a:chOff x="1824" y="2736"/>
              <a:chExt cx="576" cy="576"/>
            </a:xfrm>
          </p:grpSpPr>
          <p:sp>
            <p:nvSpPr>
              <p:cNvPr id="20501" name="Oval 7"/>
              <p:cNvSpPr>
                <a:spLocks noChangeArrowheads="1"/>
              </p:cNvSpPr>
              <p:nvPr/>
            </p:nvSpPr>
            <p:spPr bwMode="auto">
              <a:xfrm>
                <a:off x="1824" y="2736"/>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0502" name="Text Box 12"/>
              <p:cNvSpPr txBox="1">
                <a:spLocks noChangeArrowheads="1"/>
              </p:cNvSpPr>
              <p:nvPr/>
            </p:nvSpPr>
            <p:spPr bwMode="auto">
              <a:xfrm>
                <a:off x="1995" y="2886"/>
                <a:ext cx="246" cy="288"/>
              </a:xfrm>
              <a:prstGeom prst="rect">
                <a:avLst/>
              </a:prstGeom>
              <a:noFill/>
              <a:ln w="9525">
                <a:noFill/>
                <a:miter lim="800000"/>
                <a:headEnd/>
                <a:tailEnd/>
              </a:ln>
            </p:spPr>
            <p:txBody>
              <a:bodyPr>
                <a:spAutoFit/>
              </a:bodyPr>
              <a:lstStyle/>
              <a:p>
                <a:pPr>
                  <a:spcBef>
                    <a:spcPct val="50000"/>
                  </a:spcBef>
                </a:pPr>
                <a:r>
                  <a:rPr lang="en-US" sz="2400"/>
                  <a:t>B</a:t>
                </a:r>
              </a:p>
            </p:txBody>
          </p:sp>
        </p:grpSp>
        <p:grpSp>
          <p:nvGrpSpPr>
            <p:cNvPr id="20489" name="Group 18"/>
            <p:cNvGrpSpPr>
              <a:grpSpLocks/>
            </p:cNvGrpSpPr>
            <p:nvPr/>
          </p:nvGrpSpPr>
          <p:grpSpPr bwMode="auto">
            <a:xfrm>
              <a:off x="521" y="3135"/>
              <a:ext cx="576" cy="576"/>
              <a:chOff x="624" y="3072"/>
              <a:chExt cx="576" cy="576"/>
            </a:xfrm>
          </p:grpSpPr>
          <p:sp>
            <p:nvSpPr>
              <p:cNvPr id="20499" name="Oval 4"/>
              <p:cNvSpPr>
                <a:spLocks noChangeArrowheads="1"/>
              </p:cNvSpPr>
              <p:nvPr/>
            </p:nvSpPr>
            <p:spPr bwMode="auto">
              <a:xfrm>
                <a:off x="624" y="3072"/>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0500" name="Text Box 13"/>
              <p:cNvSpPr txBox="1">
                <a:spLocks noChangeArrowheads="1"/>
              </p:cNvSpPr>
              <p:nvPr/>
            </p:nvSpPr>
            <p:spPr bwMode="auto">
              <a:xfrm>
                <a:off x="793" y="3226"/>
                <a:ext cx="240" cy="288"/>
              </a:xfrm>
              <a:prstGeom prst="rect">
                <a:avLst/>
              </a:prstGeom>
              <a:noFill/>
              <a:ln w="9525">
                <a:noFill/>
                <a:miter lim="800000"/>
                <a:headEnd/>
                <a:tailEnd/>
              </a:ln>
            </p:spPr>
            <p:txBody>
              <a:bodyPr>
                <a:spAutoFit/>
              </a:bodyPr>
              <a:lstStyle/>
              <a:p>
                <a:pPr>
                  <a:spcBef>
                    <a:spcPct val="50000"/>
                  </a:spcBef>
                </a:pPr>
                <a:r>
                  <a:rPr lang="en-US" sz="2400"/>
                  <a:t>A</a:t>
                </a:r>
              </a:p>
            </p:txBody>
          </p:sp>
        </p:grpSp>
        <p:cxnSp>
          <p:nvCxnSpPr>
            <p:cNvPr id="20490" name="AutoShape 19"/>
            <p:cNvCxnSpPr>
              <a:cxnSpLocks noChangeShapeType="1"/>
              <a:stCxn id="20499" idx="6"/>
              <a:endCxn id="20501" idx="2"/>
            </p:cNvCxnSpPr>
            <p:nvPr/>
          </p:nvCxnSpPr>
          <p:spPr bwMode="auto">
            <a:xfrm flipV="1">
              <a:off x="1109" y="3015"/>
              <a:ext cx="648" cy="408"/>
            </a:xfrm>
            <a:prstGeom prst="straightConnector1">
              <a:avLst/>
            </a:prstGeom>
            <a:noFill/>
            <a:ln w="38100">
              <a:solidFill>
                <a:schemeClr val="tx1"/>
              </a:solidFill>
              <a:round/>
              <a:headEnd/>
              <a:tailEnd type="triangle" w="lg" len="lg"/>
            </a:ln>
          </p:spPr>
        </p:cxnSp>
        <p:cxnSp>
          <p:nvCxnSpPr>
            <p:cNvPr id="20491" name="AutoShape 20"/>
            <p:cNvCxnSpPr>
              <a:cxnSpLocks noChangeShapeType="1"/>
              <a:stCxn id="20499" idx="6"/>
              <a:endCxn id="20503" idx="2"/>
            </p:cNvCxnSpPr>
            <p:nvPr/>
          </p:nvCxnSpPr>
          <p:spPr bwMode="auto">
            <a:xfrm>
              <a:off x="1109" y="3423"/>
              <a:ext cx="655" cy="417"/>
            </a:xfrm>
            <a:prstGeom prst="straightConnector1">
              <a:avLst/>
            </a:prstGeom>
            <a:noFill/>
            <a:ln w="38100">
              <a:solidFill>
                <a:schemeClr val="tx1"/>
              </a:solidFill>
              <a:round/>
              <a:headEnd/>
              <a:tailEnd type="triangle" w="lg" len="lg"/>
            </a:ln>
          </p:spPr>
        </p:cxnSp>
        <p:cxnSp>
          <p:nvCxnSpPr>
            <p:cNvPr id="20492" name="AutoShape 21"/>
            <p:cNvCxnSpPr>
              <a:cxnSpLocks noChangeShapeType="1"/>
              <a:stCxn id="20501" idx="6"/>
              <a:endCxn id="20505" idx="2"/>
            </p:cNvCxnSpPr>
            <p:nvPr/>
          </p:nvCxnSpPr>
          <p:spPr bwMode="auto">
            <a:xfrm>
              <a:off x="2357" y="3015"/>
              <a:ext cx="556" cy="408"/>
            </a:xfrm>
            <a:prstGeom prst="straightConnector1">
              <a:avLst/>
            </a:prstGeom>
            <a:noFill/>
            <a:ln w="38100">
              <a:solidFill>
                <a:schemeClr val="tx1"/>
              </a:solidFill>
              <a:round/>
              <a:headEnd/>
              <a:tailEnd type="triangle" w="lg" len="lg"/>
            </a:ln>
          </p:spPr>
        </p:cxnSp>
        <p:cxnSp>
          <p:nvCxnSpPr>
            <p:cNvPr id="20493" name="AutoShape 22"/>
            <p:cNvCxnSpPr>
              <a:cxnSpLocks noChangeShapeType="1"/>
              <a:stCxn id="20503" idx="6"/>
              <a:endCxn id="20505" idx="2"/>
            </p:cNvCxnSpPr>
            <p:nvPr/>
          </p:nvCxnSpPr>
          <p:spPr bwMode="auto">
            <a:xfrm flipV="1">
              <a:off x="2364" y="3423"/>
              <a:ext cx="549" cy="417"/>
            </a:xfrm>
            <a:prstGeom prst="straightConnector1">
              <a:avLst/>
            </a:prstGeom>
            <a:noFill/>
            <a:ln w="38100">
              <a:solidFill>
                <a:schemeClr val="tx1"/>
              </a:solidFill>
              <a:round/>
              <a:headEnd/>
              <a:tailEnd type="triangle" w="lg" len="lg"/>
            </a:ln>
          </p:spPr>
        </p:cxnSp>
        <p:cxnSp>
          <p:nvCxnSpPr>
            <p:cNvPr id="20494" name="AutoShape 23"/>
            <p:cNvCxnSpPr>
              <a:cxnSpLocks noChangeShapeType="1"/>
              <a:stCxn id="20505" idx="6"/>
              <a:endCxn id="20507" idx="2"/>
            </p:cNvCxnSpPr>
            <p:nvPr/>
          </p:nvCxnSpPr>
          <p:spPr bwMode="auto">
            <a:xfrm>
              <a:off x="3513" y="3423"/>
              <a:ext cx="398" cy="0"/>
            </a:xfrm>
            <a:prstGeom prst="straightConnector1">
              <a:avLst/>
            </a:prstGeom>
            <a:noFill/>
            <a:ln w="38100">
              <a:solidFill>
                <a:schemeClr val="tx1"/>
              </a:solidFill>
              <a:round/>
              <a:headEnd/>
              <a:tailEnd type="triangle" w="lg" len="lg"/>
            </a:ln>
          </p:spPr>
        </p:cxnSp>
        <p:grpSp>
          <p:nvGrpSpPr>
            <p:cNvPr id="20495" name="Group 25"/>
            <p:cNvGrpSpPr>
              <a:grpSpLocks/>
            </p:cNvGrpSpPr>
            <p:nvPr/>
          </p:nvGrpSpPr>
          <p:grpSpPr bwMode="auto">
            <a:xfrm>
              <a:off x="4853" y="3135"/>
              <a:ext cx="576" cy="576"/>
              <a:chOff x="4080" y="3168"/>
              <a:chExt cx="576" cy="576"/>
            </a:xfrm>
          </p:grpSpPr>
          <p:sp>
            <p:nvSpPr>
              <p:cNvPr id="20497" name="Oval 26"/>
              <p:cNvSpPr>
                <a:spLocks noChangeArrowheads="1"/>
              </p:cNvSpPr>
              <p:nvPr/>
            </p:nvSpPr>
            <p:spPr bwMode="auto">
              <a:xfrm>
                <a:off x="4080" y="3168"/>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0498" name="Text Box 27"/>
              <p:cNvSpPr txBox="1">
                <a:spLocks noChangeArrowheads="1"/>
              </p:cNvSpPr>
              <p:nvPr/>
            </p:nvSpPr>
            <p:spPr bwMode="auto">
              <a:xfrm>
                <a:off x="4241" y="3317"/>
                <a:ext cx="239" cy="288"/>
              </a:xfrm>
              <a:prstGeom prst="rect">
                <a:avLst/>
              </a:prstGeom>
              <a:noFill/>
              <a:ln w="9525">
                <a:noFill/>
                <a:miter lim="800000"/>
                <a:headEnd/>
                <a:tailEnd/>
              </a:ln>
            </p:spPr>
            <p:txBody>
              <a:bodyPr>
                <a:spAutoFit/>
              </a:bodyPr>
              <a:lstStyle/>
              <a:p>
                <a:pPr>
                  <a:spcBef>
                    <a:spcPct val="50000"/>
                  </a:spcBef>
                </a:pPr>
                <a:r>
                  <a:rPr lang="en-US" sz="2400"/>
                  <a:t>F</a:t>
                </a:r>
              </a:p>
            </p:txBody>
          </p:sp>
        </p:grpSp>
        <p:cxnSp>
          <p:nvCxnSpPr>
            <p:cNvPr id="20496" name="AutoShape 28"/>
            <p:cNvCxnSpPr>
              <a:cxnSpLocks noChangeShapeType="1"/>
              <a:stCxn id="20507" idx="6"/>
              <a:endCxn id="20497" idx="2"/>
            </p:cNvCxnSpPr>
            <p:nvPr/>
          </p:nvCxnSpPr>
          <p:spPr bwMode="auto">
            <a:xfrm>
              <a:off x="4511" y="3423"/>
              <a:ext cx="330" cy="0"/>
            </a:xfrm>
            <a:prstGeom prst="straightConnector1">
              <a:avLst/>
            </a:prstGeom>
            <a:noFill/>
            <a:ln w="38100">
              <a:solidFill>
                <a:schemeClr val="tx1"/>
              </a:solidFill>
              <a:round/>
              <a:headEnd/>
              <a:tailEnd type="triangle" w="lg" len="lg"/>
            </a:ln>
          </p:spPr>
        </p:cxnSp>
      </p:gr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09-0</a:t>
            </a:r>
            <a:fld id="{03DDFDB8-5E5A-487F-936A-97261EA98DD0}" type="slidenum">
              <a:rPr lang="en-US">
                <a:solidFill>
                  <a:srgbClr val="045C75"/>
                </a:solidFill>
                <a:cs typeface="Arial" charset="0"/>
              </a:rPr>
              <a:pPr fontAlgn="base">
                <a:spcBef>
                  <a:spcPct val="0"/>
                </a:spcBef>
                <a:spcAft>
                  <a:spcPct val="0"/>
                </a:spcAft>
                <a:defRPr/>
              </a:pPr>
              <a:t>5</a:t>
            </a:fld>
            <a:endParaRPr lang="en-US">
              <a:solidFill>
                <a:srgbClr val="045C75"/>
              </a:solidFill>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457200" y="533400"/>
            <a:ext cx="8229600" cy="1143000"/>
          </a:xfrm>
        </p:spPr>
        <p:txBody>
          <a:bodyPr/>
          <a:lstStyle/>
          <a:p>
            <a:pPr eaLnBrk="1" hangingPunct="1"/>
            <a:r>
              <a:rPr lang="en-US" b="1" smtClean="0"/>
              <a:t>Project Scheduling Terms</a:t>
            </a:r>
          </a:p>
        </p:txBody>
      </p:sp>
      <p:grpSp>
        <p:nvGrpSpPr>
          <p:cNvPr id="21506" name="Group 29"/>
          <p:cNvGrpSpPr>
            <a:grpSpLocks/>
          </p:cNvGrpSpPr>
          <p:nvPr/>
        </p:nvGrpSpPr>
        <p:grpSpPr bwMode="auto">
          <a:xfrm>
            <a:off x="827088" y="4005263"/>
            <a:ext cx="7791450" cy="2224087"/>
            <a:chOff x="521" y="2727"/>
            <a:chExt cx="4908" cy="1401"/>
          </a:xfrm>
        </p:grpSpPr>
        <p:grpSp>
          <p:nvGrpSpPr>
            <p:cNvPr id="21509" name="Group 14"/>
            <p:cNvGrpSpPr>
              <a:grpSpLocks/>
            </p:cNvGrpSpPr>
            <p:nvPr/>
          </p:nvGrpSpPr>
          <p:grpSpPr bwMode="auto">
            <a:xfrm>
              <a:off x="3923" y="3135"/>
              <a:ext cx="576" cy="576"/>
              <a:chOff x="4080" y="3168"/>
              <a:chExt cx="576" cy="576"/>
            </a:xfrm>
          </p:grpSpPr>
          <p:sp>
            <p:nvSpPr>
              <p:cNvPr id="21531" name="Oval 8"/>
              <p:cNvSpPr>
                <a:spLocks noChangeArrowheads="1"/>
              </p:cNvSpPr>
              <p:nvPr/>
            </p:nvSpPr>
            <p:spPr bwMode="auto">
              <a:xfrm>
                <a:off x="4080" y="3168"/>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1532" name="Text Box 9"/>
              <p:cNvSpPr txBox="1">
                <a:spLocks noChangeArrowheads="1"/>
              </p:cNvSpPr>
              <p:nvPr/>
            </p:nvSpPr>
            <p:spPr bwMode="auto">
              <a:xfrm>
                <a:off x="4241" y="3317"/>
                <a:ext cx="239" cy="288"/>
              </a:xfrm>
              <a:prstGeom prst="rect">
                <a:avLst/>
              </a:prstGeom>
              <a:noFill/>
              <a:ln w="9525">
                <a:noFill/>
                <a:miter lim="800000"/>
                <a:headEnd/>
                <a:tailEnd/>
              </a:ln>
            </p:spPr>
            <p:txBody>
              <a:bodyPr>
                <a:spAutoFit/>
              </a:bodyPr>
              <a:lstStyle/>
              <a:p>
                <a:pPr>
                  <a:spcBef>
                    <a:spcPct val="50000"/>
                  </a:spcBef>
                </a:pPr>
                <a:r>
                  <a:rPr lang="en-US" sz="2400"/>
                  <a:t>E</a:t>
                </a:r>
              </a:p>
            </p:txBody>
          </p:sp>
        </p:grpSp>
        <p:grpSp>
          <p:nvGrpSpPr>
            <p:cNvPr id="21510" name="Group 15"/>
            <p:cNvGrpSpPr>
              <a:grpSpLocks/>
            </p:cNvGrpSpPr>
            <p:nvPr/>
          </p:nvGrpSpPr>
          <p:grpSpPr bwMode="auto">
            <a:xfrm>
              <a:off x="2925" y="3135"/>
              <a:ext cx="576" cy="576"/>
              <a:chOff x="2928" y="3120"/>
              <a:chExt cx="576" cy="576"/>
            </a:xfrm>
          </p:grpSpPr>
          <p:sp>
            <p:nvSpPr>
              <p:cNvPr id="21529" name="Oval 5"/>
              <p:cNvSpPr>
                <a:spLocks noChangeArrowheads="1"/>
              </p:cNvSpPr>
              <p:nvPr/>
            </p:nvSpPr>
            <p:spPr bwMode="auto">
              <a:xfrm>
                <a:off x="2928" y="3120"/>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1530" name="Text Box 10"/>
              <p:cNvSpPr txBox="1">
                <a:spLocks noChangeArrowheads="1"/>
              </p:cNvSpPr>
              <p:nvPr/>
            </p:nvSpPr>
            <p:spPr bwMode="auto">
              <a:xfrm>
                <a:off x="3084" y="3249"/>
                <a:ext cx="249" cy="288"/>
              </a:xfrm>
              <a:prstGeom prst="rect">
                <a:avLst/>
              </a:prstGeom>
              <a:noFill/>
              <a:ln w="9525">
                <a:noFill/>
                <a:miter lim="800000"/>
                <a:headEnd/>
                <a:tailEnd/>
              </a:ln>
            </p:spPr>
            <p:txBody>
              <a:bodyPr>
                <a:spAutoFit/>
              </a:bodyPr>
              <a:lstStyle/>
              <a:p>
                <a:pPr>
                  <a:spcBef>
                    <a:spcPct val="50000"/>
                  </a:spcBef>
                </a:pPr>
                <a:r>
                  <a:rPr lang="en-US" sz="2400"/>
                  <a:t>D</a:t>
                </a:r>
              </a:p>
            </p:txBody>
          </p:sp>
        </p:grpSp>
        <p:grpSp>
          <p:nvGrpSpPr>
            <p:cNvPr id="21511" name="Group 16"/>
            <p:cNvGrpSpPr>
              <a:grpSpLocks/>
            </p:cNvGrpSpPr>
            <p:nvPr/>
          </p:nvGrpSpPr>
          <p:grpSpPr bwMode="auto">
            <a:xfrm>
              <a:off x="1776" y="3552"/>
              <a:ext cx="576" cy="576"/>
              <a:chOff x="1776" y="3552"/>
              <a:chExt cx="576" cy="576"/>
            </a:xfrm>
          </p:grpSpPr>
          <p:sp>
            <p:nvSpPr>
              <p:cNvPr id="21527" name="Oval 6"/>
              <p:cNvSpPr>
                <a:spLocks noChangeArrowheads="1"/>
              </p:cNvSpPr>
              <p:nvPr/>
            </p:nvSpPr>
            <p:spPr bwMode="auto">
              <a:xfrm>
                <a:off x="1776" y="3552"/>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1528" name="Text Box 11"/>
              <p:cNvSpPr txBox="1">
                <a:spLocks noChangeArrowheads="1"/>
              </p:cNvSpPr>
              <p:nvPr/>
            </p:nvSpPr>
            <p:spPr bwMode="auto">
              <a:xfrm>
                <a:off x="1950" y="3680"/>
                <a:ext cx="229" cy="288"/>
              </a:xfrm>
              <a:prstGeom prst="rect">
                <a:avLst/>
              </a:prstGeom>
              <a:noFill/>
              <a:ln w="9525">
                <a:noFill/>
                <a:miter lim="800000"/>
                <a:headEnd/>
                <a:tailEnd/>
              </a:ln>
            </p:spPr>
            <p:txBody>
              <a:bodyPr>
                <a:spAutoFit/>
              </a:bodyPr>
              <a:lstStyle/>
              <a:p>
                <a:pPr>
                  <a:spcBef>
                    <a:spcPct val="50000"/>
                  </a:spcBef>
                </a:pPr>
                <a:r>
                  <a:rPr lang="en-US" sz="2400"/>
                  <a:t>C</a:t>
                </a:r>
              </a:p>
            </p:txBody>
          </p:sp>
        </p:grpSp>
        <p:grpSp>
          <p:nvGrpSpPr>
            <p:cNvPr id="21512" name="Group 17"/>
            <p:cNvGrpSpPr>
              <a:grpSpLocks/>
            </p:cNvGrpSpPr>
            <p:nvPr/>
          </p:nvGrpSpPr>
          <p:grpSpPr bwMode="auto">
            <a:xfrm>
              <a:off x="1769" y="2727"/>
              <a:ext cx="576" cy="576"/>
              <a:chOff x="1824" y="2736"/>
              <a:chExt cx="576" cy="576"/>
            </a:xfrm>
          </p:grpSpPr>
          <p:sp>
            <p:nvSpPr>
              <p:cNvPr id="21525" name="Oval 7"/>
              <p:cNvSpPr>
                <a:spLocks noChangeArrowheads="1"/>
              </p:cNvSpPr>
              <p:nvPr/>
            </p:nvSpPr>
            <p:spPr bwMode="auto">
              <a:xfrm>
                <a:off x="1824" y="2736"/>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1526" name="Text Box 12"/>
              <p:cNvSpPr txBox="1">
                <a:spLocks noChangeArrowheads="1"/>
              </p:cNvSpPr>
              <p:nvPr/>
            </p:nvSpPr>
            <p:spPr bwMode="auto">
              <a:xfrm>
                <a:off x="1995" y="2886"/>
                <a:ext cx="246" cy="288"/>
              </a:xfrm>
              <a:prstGeom prst="rect">
                <a:avLst/>
              </a:prstGeom>
              <a:noFill/>
              <a:ln w="9525">
                <a:noFill/>
                <a:miter lim="800000"/>
                <a:headEnd/>
                <a:tailEnd/>
              </a:ln>
            </p:spPr>
            <p:txBody>
              <a:bodyPr>
                <a:spAutoFit/>
              </a:bodyPr>
              <a:lstStyle/>
              <a:p>
                <a:pPr>
                  <a:spcBef>
                    <a:spcPct val="50000"/>
                  </a:spcBef>
                </a:pPr>
                <a:r>
                  <a:rPr lang="en-US" sz="2400"/>
                  <a:t>B</a:t>
                </a:r>
              </a:p>
            </p:txBody>
          </p:sp>
        </p:grpSp>
        <p:grpSp>
          <p:nvGrpSpPr>
            <p:cNvPr id="21513" name="Group 18"/>
            <p:cNvGrpSpPr>
              <a:grpSpLocks/>
            </p:cNvGrpSpPr>
            <p:nvPr/>
          </p:nvGrpSpPr>
          <p:grpSpPr bwMode="auto">
            <a:xfrm>
              <a:off x="521" y="3135"/>
              <a:ext cx="576" cy="576"/>
              <a:chOff x="624" y="3072"/>
              <a:chExt cx="576" cy="576"/>
            </a:xfrm>
          </p:grpSpPr>
          <p:sp>
            <p:nvSpPr>
              <p:cNvPr id="21523" name="Oval 4"/>
              <p:cNvSpPr>
                <a:spLocks noChangeArrowheads="1"/>
              </p:cNvSpPr>
              <p:nvPr/>
            </p:nvSpPr>
            <p:spPr bwMode="auto">
              <a:xfrm>
                <a:off x="624" y="3072"/>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1524" name="Text Box 13"/>
              <p:cNvSpPr txBox="1">
                <a:spLocks noChangeArrowheads="1"/>
              </p:cNvSpPr>
              <p:nvPr/>
            </p:nvSpPr>
            <p:spPr bwMode="auto">
              <a:xfrm>
                <a:off x="793" y="3226"/>
                <a:ext cx="240" cy="288"/>
              </a:xfrm>
              <a:prstGeom prst="rect">
                <a:avLst/>
              </a:prstGeom>
              <a:noFill/>
              <a:ln w="9525">
                <a:noFill/>
                <a:miter lim="800000"/>
                <a:headEnd/>
                <a:tailEnd/>
              </a:ln>
            </p:spPr>
            <p:txBody>
              <a:bodyPr>
                <a:spAutoFit/>
              </a:bodyPr>
              <a:lstStyle/>
              <a:p>
                <a:pPr>
                  <a:spcBef>
                    <a:spcPct val="50000"/>
                  </a:spcBef>
                </a:pPr>
                <a:r>
                  <a:rPr lang="en-US" sz="2400"/>
                  <a:t>A</a:t>
                </a:r>
              </a:p>
            </p:txBody>
          </p:sp>
        </p:grpSp>
        <p:cxnSp>
          <p:nvCxnSpPr>
            <p:cNvPr id="21514" name="AutoShape 19"/>
            <p:cNvCxnSpPr>
              <a:cxnSpLocks noChangeShapeType="1"/>
              <a:stCxn id="21523" idx="6"/>
              <a:endCxn id="21525" idx="2"/>
            </p:cNvCxnSpPr>
            <p:nvPr/>
          </p:nvCxnSpPr>
          <p:spPr bwMode="auto">
            <a:xfrm flipV="1">
              <a:off x="1109" y="3015"/>
              <a:ext cx="648" cy="408"/>
            </a:xfrm>
            <a:prstGeom prst="straightConnector1">
              <a:avLst/>
            </a:prstGeom>
            <a:noFill/>
            <a:ln w="38100">
              <a:solidFill>
                <a:schemeClr val="tx1"/>
              </a:solidFill>
              <a:round/>
              <a:headEnd/>
              <a:tailEnd type="triangle" w="lg" len="lg"/>
            </a:ln>
          </p:spPr>
        </p:cxnSp>
        <p:cxnSp>
          <p:nvCxnSpPr>
            <p:cNvPr id="21515" name="AutoShape 20"/>
            <p:cNvCxnSpPr>
              <a:cxnSpLocks noChangeShapeType="1"/>
              <a:stCxn id="21523" idx="6"/>
              <a:endCxn id="21527" idx="2"/>
            </p:cNvCxnSpPr>
            <p:nvPr/>
          </p:nvCxnSpPr>
          <p:spPr bwMode="auto">
            <a:xfrm>
              <a:off x="1109" y="3423"/>
              <a:ext cx="655" cy="417"/>
            </a:xfrm>
            <a:prstGeom prst="straightConnector1">
              <a:avLst/>
            </a:prstGeom>
            <a:noFill/>
            <a:ln w="38100">
              <a:solidFill>
                <a:schemeClr val="tx1"/>
              </a:solidFill>
              <a:round/>
              <a:headEnd/>
              <a:tailEnd type="triangle" w="lg" len="lg"/>
            </a:ln>
          </p:spPr>
        </p:cxnSp>
        <p:cxnSp>
          <p:nvCxnSpPr>
            <p:cNvPr id="21516" name="AutoShape 21"/>
            <p:cNvCxnSpPr>
              <a:cxnSpLocks noChangeShapeType="1"/>
              <a:stCxn id="21525" idx="6"/>
              <a:endCxn id="21529" idx="2"/>
            </p:cNvCxnSpPr>
            <p:nvPr/>
          </p:nvCxnSpPr>
          <p:spPr bwMode="auto">
            <a:xfrm>
              <a:off x="2357" y="3015"/>
              <a:ext cx="556" cy="408"/>
            </a:xfrm>
            <a:prstGeom prst="straightConnector1">
              <a:avLst/>
            </a:prstGeom>
            <a:noFill/>
            <a:ln w="38100">
              <a:solidFill>
                <a:schemeClr val="tx1"/>
              </a:solidFill>
              <a:round/>
              <a:headEnd/>
              <a:tailEnd type="triangle" w="lg" len="lg"/>
            </a:ln>
          </p:spPr>
        </p:cxnSp>
        <p:cxnSp>
          <p:nvCxnSpPr>
            <p:cNvPr id="21517" name="AutoShape 22"/>
            <p:cNvCxnSpPr>
              <a:cxnSpLocks noChangeShapeType="1"/>
              <a:stCxn id="21527" idx="6"/>
              <a:endCxn id="21529" idx="2"/>
            </p:cNvCxnSpPr>
            <p:nvPr/>
          </p:nvCxnSpPr>
          <p:spPr bwMode="auto">
            <a:xfrm flipV="1">
              <a:off x="2364" y="3423"/>
              <a:ext cx="549" cy="417"/>
            </a:xfrm>
            <a:prstGeom prst="straightConnector1">
              <a:avLst/>
            </a:prstGeom>
            <a:noFill/>
            <a:ln w="38100">
              <a:solidFill>
                <a:schemeClr val="tx1"/>
              </a:solidFill>
              <a:round/>
              <a:headEnd/>
              <a:tailEnd type="triangle" w="lg" len="lg"/>
            </a:ln>
          </p:spPr>
        </p:cxnSp>
        <p:cxnSp>
          <p:nvCxnSpPr>
            <p:cNvPr id="21518" name="AutoShape 23"/>
            <p:cNvCxnSpPr>
              <a:cxnSpLocks noChangeShapeType="1"/>
              <a:stCxn id="21529" idx="6"/>
              <a:endCxn id="21531" idx="2"/>
            </p:cNvCxnSpPr>
            <p:nvPr/>
          </p:nvCxnSpPr>
          <p:spPr bwMode="auto">
            <a:xfrm>
              <a:off x="3513" y="3423"/>
              <a:ext cx="398" cy="0"/>
            </a:xfrm>
            <a:prstGeom prst="straightConnector1">
              <a:avLst/>
            </a:prstGeom>
            <a:noFill/>
            <a:ln w="38100">
              <a:solidFill>
                <a:schemeClr val="tx1"/>
              </a:solidFill>
              <a:round/>
              <a:headEnd/>
              <a:tailEnd type="triangle" w="lg" len="lg"/>
            </a:ln>
          </p:spPr>
        </p:cxnSp>
        <p:grpSp>
          <p:nvGrpSpPr>
            <p:cNvPr id="21519" name="Group 25"/>
            <p:cNvGrpSpPr>
              <a:grpSpLocks/>
            </p:cNvGrpSpPr>
            <p:nvPr/>
          </p:nvGrpSpPr>
          <p:grpSpPr bwMode="auto">
            <a:xfrm>
              <a:off x="4853" y="3135"/>
              <a:ext cx="576" cy="576"/>
              <a:chOff x="4080" y="3168"/>
              <a:chExt cx="576" cy="576"/>
            </a:xfrm>
          </p:grpSpPr>
          <p:sp>
            <p:nvSpPr>
              <p:cNvPr id="21521" name="Oval 26"/>
              <p:cNvSpPr>
                <a:spLocks noChangeArrowheads="1"/>
              </p:cNvSpPr>
              <p:nvPr/>
            </p:nvSpPr>
            <p:spPr bwMode="auto">
              <a:xfrm>
                <a:off x="4080" y="3168"/>
                <a:ext cx="576" cy="576"/>
              </a:xfrm>
              <a:prstGeom prst="ellipse">
                <a:avLst/>
              </a:prstGeom>
              <a:noFill/>
              <a:ln w="38100">
                <a:solidFill>
                  <a:schemeClr val="tx1"/>
                </a:solidFill>
                <a:round/>
                <a:headEnd/>
                <a:tailEnd/>
              </a:ln>
            </p:spPr>
            <p:txBody>
              <a:bodyPr wrap="none" anchor="ctr"/>
              <a:lstStyle/>
              <a:p>
                <a:endParaRPr lang="en-US">
                  <a:latin typeface="Constantia" pitchFamily="18" charset="0"/>
                </a:endParaRPr>
              </a:p>
            </p:txBody>
          </p:sp>
          <p:sp>
            <p:nvSpPr>
              <p:cNvPr id="21522" name="Text Box 27"/>
              <p:cNvSpPr txBox="1">
                <a:spLocks noChangeArrowheads="1"/>
              </p:cNvSpPr>
              <p:nvPr/>
            </p:nvSpPr>
            <p:spPr bwMode="auto">
              <a:xfrm>
                <a:off x="4241" y="3317"/>
                <a:ext cx="239" cy="288"/>
              </a:xfrm>
              <a:prstGeom prst="rect">
                <a:avLst/>
              </a:prstGeom>
              <a:noFill/>
              <a:ln w="9525">
                <a:noFill/>
                <a:miter lim="800000"/>
                <a:headEnd/>
                <a:tailEnd/>
              </a:ln>
            </p:spPr>
            <p:txBody>
              <a:bodyPr>
                <a:spAutoFit/>
              </a:bodyPr>
              <a:lstStyle/>
              <a:p>
                <a:pPr>
                  <a:spcBef>
                    <a:spcPct val="50000"/>
                  </a:spcBef>
                </a:pPr>
                <a:r>
                  <a:rPr lang="en-US" sz="2400"/>
                  <a:t>F</a:t>
                </a:r>
              </a:p>
            </p:txBody>
          </p:sp>
        </p:grpSp>
        <p:cxnSp>
          <p:nvCxnSpPr>
            <p:cNvPr id="21520" name="AutoShape 28"/>
            <p:cNvCxnSpPr>
              <a:cxnSpLocks noChangeShapeType="1"/>
              <a:stCxn id="21531" idx="6"/>
              <a:endCxn id="21521" idx="2"/>
            </p:cNvCxnSpPr>
            <p:nvPr/>
          </p:nvCxnSpPr>
          <p:spPr bwMode="auto">
            <a:xfrm>
              <a:off x="4511" y="3423"/>
              <a:ext cx="330" cy="0"/>
            </a:xfrm>
            <a:prstGeom prst="straightConnector1">
              <a:avLst/>
            </a:prstGeom>
            <a:noFill/>
            <a:ln w="38100">
              <a:solidFill>
                <a:schemeClr val="tx1"/>
              </a:solidFill>
              <a:round/>
              <a:headEnd/>
              <a:tailEnd type="triangle" w="lg" len="lg"/>
            </a:ln>
          </p:spPr>
        </p:cxnSp>
      </p:grpSp>
      <p:sp>
        <p:nvSpPr>
          <p:cNvPr id="5125" name="Rectangle 30"/>
          <p:cNvSpPr>
            <a:spLocks noChangeArrowheads="1"/>
          </p:cNvSpPr>
          <p:nvPr/>
        </p:nvSpPr>
        <p:spPr bwMode="auto">
          <a:xfrm>
            <a:off x="4727575" y="1795463"/>
            <a:ext cx="3790950" cy="2667000"/>
          </a:xfrm>
          <a:prstGeom prst="rect">
            <a:avLst/>
          </a:prstGeom>
          <a:noFill/>
          <a:ln>
            <a:noFill/>
          </a:ln>
          <a:extLst>
            <a:ext uri="{909E8E84-426E-40DD-AFC4-6F175D3DCCD1}"/>
            <a:ext uri="{91240B29-F687-4F45-9708-019B960494DF}"/>
          </a:extLst>
        </p:spPr>
        <p:txBody>
          <a:bodyPr/>
          <a:lstStyle/>
          <a:p>
            <a:pPr marL="342900" indent="-342900" fontAlgn="auto">
              <a:spcBef>
                <a:spcPct val="20000"/>
              </a:spcBef>
              <a:spcAft>
                <a:spcPts val="0"/>
              </a:spcAft>
              <a:buClr>
                <a:schemeClr val="accent2">
                  <a:lumMod val="60000"/>
                  <a:lumOff val="40000"/>
                </a:schemeClr>
              </a:buClr>
              <a:buSzPct val="140000"/>
              <a:buFontTx/>
              <a:buChar char="•"/>
              <a:defRPr/>
            </a:pPr>
            <a:r>
              <a:rPr lang="en-US" sz="2800" dirty="0">
                <a:latin typeface="+mn-lt"/>
                <a:cs typeface="+mn-cs"/>
              </a:rPr>
              <a:t>Merge activities</a:t>
            </a:r>
          </a:p>
          <a:p>
            <a:pPr marL="342900" indent="-342900" fontAlgn="auto">
              <a:spcBef>
                <a:spcPct val="20000"/>
              </a:spcBef>
              <a:spcAft>
                <a:spcPts val="0"/>
              </a:spcAft>
              <a:buClr>
                <a:schemeClr val="accent2">
                  <a:lumMod val="60000"/>
                  <a:lumOff val="40000"/>
                </a:schemeClr>
              </a:buClr>
              <a:buSzPct val="140000"/>
              <a:buFontTx/>
              <a:buChar char="•"/>
              <a:defRPr/>
            </a:pPr>
            <a:r>
              <a:rPr lang="en-US" sz="2800" dirty="0">
                <a:latin typeface="+mn-lt"/>
                <a:cs typeface="+mn-cs"/>
              </a:rPr>
              <a:t>Burst activities</a:t>
            </a:r>
          </a:p>
          <a:p>
            <a:pPr marL="342900" indent="-342900" fontAlgn="auto">
              <a:spcBef>
                <a:spcPct val="20000"/>
              </a:spcBef>
              <a:spcAft>
                <a:spcPts val="0"/>
              </a:spcAft>
              <a:buClr>
                <a:schemeClr val="accent2">
                  <a:lumMod val="60000"/>
                  <a:lumOff val="40000"/>
                </a:schemeClr>
              </a:buClr>
              <a:buSzPct val="140000"/>
              <a:buFontTx/>
              <a:buChar char="•"/>
              <a:defRPr/>
            </a:pPr>
            <a:r>
              <a:rPr lang="en-US" sz="2800" dirty="0">
                <a:latin typeface="+mn-lt"/>
                <a:cs typeface="+mn-cs"/>
              </a:rPr>
              <a:t>Node</a:t>
            </a:r>
          </a:p>
          <a:p>
            <a:pPr marL="342900" indent="-342900" fontAlgn="auto">
              <a:spcBef>
                <a:spcPct val="20000"/>
              </a:spcBef>
              <a:spcAft>
                <a:spcPts val="0"/>
              </a:spcAft>
              <a:buClr>
                <a:schemeClr val="accent2">
                  <a:lumMod val="60000"/>
                  <a:lumOff val="40000"/>
                </a:schemeClr>
              </a:buClr>
              <a:buSzPct val="140000"/>
              <a:buFontTx/>
              <a:buChar char="•"/>
              <a:defRPr/>
            </a:pPr>
            <a:r>
              <a:rPr lang="en-US" sz="2800" dirty="0">
                <a:latin typeface="+mn-lt"/>
                <a:cs typeface="+mn-cs"/>
              </a:rPr>
              <a:t>Path</a:t>
            </a:r>
          </a:p>
          <a:p>
            <a:pPr marL="342900" indent="-342900" fontAlgn="auto">
              <a:spcBef>
                <a:spcPct val="20000"/>
              </a:spcBef>
              <a:spcAft>
                <a:spcPts val="0"/>
              </a:spcAft>
              <a:buClr>
                <a:schemeClr val="accent2">
                  <a:lumMod val="60000"/>
                  <a:lumOff val="40000"/>
                </a:schemeClr>
              </a:buClr>
              <a:buSzPct val="140000"/>
              <a:buFontTx/>
              <a:buChar char="•"/>
              <a:defRPr/>
            </a:pPr>
            <a:r>
              <a:rPr lang="en-US" sz="2800" dirty="0">
                <a:latin typeface="+mn-lt"/>
                <a:cs typeface="+mn-cs"/>
              </a:rPr>
              <a:t>Critical Path</a:t>
            </a:r>
          </a:p>
          <a:p>
            <a:pPr marL="342900" indent="-342900" fontAlgn="auto">
              <a:spcBef>
                <a:spcPct val="20000"/>
              </a:spcBef>
              <a:spcAft>
                <a:spcPts val="0"/>
              </a:spcAft>
              <a:buFontTx/>
              <a:buChar char="•"/>
              <a:defRPr/>
            </a:pPr>
            <a:endParaRPr lang="en-US" sz="2800" dirty="0">
              <a:latin typeface="+mn-lt"/>
              <a:cs typeface="+mn-cs"/>
            </a:endParaRP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09-0</a:t>
            </a:r>
            <a:fld id="{85DF44B8-CD87-4427-97BC-67A294EC6D0C}" type="slidenum">
              <a:rPr lang="en-US">
                <a:solidFill>
                  <a:srgbClr val="045C75"/>
                </a:solidFill>
                <a:cs typeface="Arial" charset="0"/>
              </a:rPr>
              <a:pPr fontAlgn="base">
                <a:spcBef>
                  <a:spcPct val="0"/>
                </a:spcBef>
                <a:spcAft>
                  <a:spcPct val="0"/>
                </a:spcAft>
                <a:defRPr/>
              </a:pPr>
              <a:t>6</a:t>
            </a:fld>
            <a:endParaRPr lang="en-US">
              <a:solidFill>
                <a:srgbClr val="045C75"/>
              </a:solidFill>
              <a:cs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4"/>
          <p:cNvSpPr txBox="1">
            <a:spLocks noChangeArrowheads="1"/>
          </p:cNvSpPr>
          <p:nvPr/>
        </p:nvSpPr>
        <p:spPr bwMode="auto">
          <a:xfrm>
            <a:off x="866775" y="6259513"/>
            <a:ext cx="7362825" cy="369887"/>
          </a:xfrm>
          <a:prstGeom prst="rect">
            <a:avLst/>
          </a:prstGeom>
          <a:noFill/>
          <a:ln w="9525">
            <a:noFill/>
            <a:miter lim="800000"/>
            <a:headEnd/>
            <a:tailEnd/>
          </a:ln>
        </p:spPr>
        <p:txBody>
          <a:bodyPr wrap="none">
            <a:spAutoFit/>
          </a:bodyPr>
          <a:lstStyle/>
          <a:p>
            <a:r>
              <a:rPr lang="en-US"/>
              <a:t>FIGURE 9.2  Alternative Activity Networks for Term Paper Assignment </a:t>
            </a:r>
          </a:p>
        </p:txBody>
      </p:sp>
      <p:pic>
        <p:nvPicPr>
          <p:cNvPr id="22530" name="Picture 5" descr="FG_09_002a"/>
          <p:cNvPicPr>
            <a:picLocks noChangeAspect="1" noChangeArrowheads="1"/>
          </p:cNvPicPr>
          <p:nvPr/>
        </p:nvPicPr>
        <p:blipFill>
          <a:blip r:embed="rId2"/>
          <a:srcRect/>
          <a:stretch>
            <a:fillRect/>
          </a:stretch>
        </p:blipFill>
        <p:spPr bwMode="auto">
          <a:xfrm>
            <a:off x="381000" y="1562100"/>
            <a:ext cx="8382000" cy="2476500"/>
          </a:xfrm>
          <a:prstGeom prst="rect">
            <a:avLst/>
          </a:prstGeom>
          <a:noFill/>
          <a:ln w="9525">
            <a:noFill/>
            <a:miter lim="800000"/>
            <a:headEnd/>
            <a:tailEnd/>
          </a:ln>
        </p:spPr>
      </p:pic>
      <p:pic>
        <p:nvPicPr>
          <p:cNvPr id="22531" name="Picture 6" descr="FG_09_002b"/>
          <p:cNvPicPr>
            <a:picLocks noChangeAspect="1" noChangeArrowheads="1"/>
          </p:cNvPicPr>
          <p:nvPr/>
        </p:nvPicPr>
        <p:blipFill>
          <a:blip r:embed="rId3"/>
          <a:srcRect/>
          <a:stretch>
            <a:fillRect/>
          </a:stretch>
        </p:blipFill>
        <p:spPr bwMode="auto">
          <a:xfrm>
            <a:off x="381000" y="4159250"/>
            <a:ext cx="8229600" cy="2089150"/>
          </a:xfrm>
          <a:prstGeom prst="rect">
            <a:avLst/>
          </a:prstGeom>
          <a:noFill/>
          <a:ln w="9525">
            <a:noFill/>
            <a:miter lim="800000"/>
            <a:headEnd/>
            <a:tailEnd/>
          </a:ln>
        </p:spPr>
      </p:pic>
      <p:sp>
        <p:nvSpPr>
          <p:cNvPr id="2" name="Title 1"/>
          <p:cNvSpPr>
            <a:spLocks noGrp="1"/>
          </p:cNvSpPr>
          <p:nvPr>
            <p:ph type="title"/>
          </p:nvPr>
        </p:nvSpPr>
        <p:spPr>
          <a:xfrm>
            <a:off x="457200" y="304800"/>
            <a:ext cx="8305800" cy="1143000"/>
          </a:xfrm>
        </p:spPr>
        <p:txBody>
          <a:bodyPr/>
          <a:lstStyle/>
          <a:p>
            <a:pPr eaLnBrk="1" fontAlgn="auto" hangingPunct="1">
              <a:spcAft>
                <a:spcPts val="0"/>
              </a:spcAft>
              <a:defRPr/>
            </a:pPr>
            <a:r>
              <a:rPr lang="en-US" b="1" dirty="0" smtClean="0"/>
              <a:t>Network Diagrams</a:t>
            </a:r>
            <a:endParaRPr lang="en-US" b="1" dirty="0"/>
          </a:p>
        </p:txBody>
      </p:sp>
      <p:sp>
        <p:nvSpPr>
          <p:cNvPr id="22533" name="Footer Placeholder 18"/>
          <p:cNvSpPr txBox="1">
            <a:spLocks/>
          </p:cNvSpPr>
          <p:nvPr/>
        </p:nvSpPr>
        <p:spPr bwMode="auto">
          <a:xfrm>
            <a:off x="152400" y="6591300"/>
            <a:ext cx="5867400" cy="228600"/>
          </a:xfrm>
          <a:prstGeom prst="rect">
            <a:avLst/>
          </a:prstGeom>
          <a:noFill/>
          <a:ln w="9525">
            <a:noFill/>
            <a:miter lim="800000"/>
            <a:headEnd/>
            <a:tailEnd/>
          </a:ln>
        </p:spPr>
        <p:txBody>
          <a:bodyPr lIns="0" tIns="0" rIns="0" bIns="0" anchor="b"/>
          <a:lstStyle/>
          <a:p>
            <a:r>
              <a:rPr lang="en-US" sz="1200">
                <a:solidFill>
                  <a:srgbClr val="045C75"/>
                </a:solidFill>
                <a:latin typeface="Constantia" pitchFamily="18" charset="0"/>
              </a:rPr>
              <a:t>Copyright © 2013 Pearson Education, Inc. Publishing as Prentice Hall</a:t>
            </a:r>
          </a:p>
        </p:txBody>
      </p:sp>
      <p:sp>
        <p:nvSpPr>
          <p:cNvPr id="3" name="Slide Number Placeholder 2"/>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09-0</a:t>
            </a:r>
            <a:fld id="{D6D39DD0-8933-4C3B-B2EB-5790052984DB}" type="slidenum">
              <a:rPr lang="en-US">
                <a:solidFill>
                  <a:srgbClr val="045C75"/>
                </a:solidFill>
                <a:cs typeface="Arial" charset="0"/>
              </a:rPr>
              <a:pPr fontAlgn="base">
                <a:spcBef>
                  <a:spcPct val="0"/>
                </a:spcBef>
                <a:spcAft>
                  <a:spcPct val="0"/>
                </a:spcAft>
                <a:defRPr/>
              </a:pPr>
              <a:t>7</a:t>
            </a:fld>
            <a:endParaRPr lang="en-US">
              <a:solidFill>
                <a:srgbClr val="045C75"/>
              </a:solidFill>
              <a:cs typeface="Aria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457200" y="381000"/>
            <a:ext cx="8229600" cy="1143000"/>
          </a:xfrm>
        </p:spPr>
        <p:txBody>
          <a:bodyPr/>
          <a:lstStyle/>
          <a:p>
            <a:pPr eaLnBrk="1" hangingPunct="1"/>
            <a:r>
              <a:rPr lang="en-US" b="1" smtClean="0"/>
              <a:t>AOA Versus AON</a:t>
            </a:r>
          </a:p>
        </p:txBody>
      </p:sp>
      <p:sp>
        <p:nvSpPr>
          <p:cNvPr id="23554" name="Rectangle 3"/>
          <p:cNvSpPr>
            <a:spLocks noGrp="1" noChangeArrowheads="1"/>
          </p:cNvSpPr>
          <p:nvPr>
            <p:ph type="body" idx="1"/>
          </p:nvPr>
        </p:nvSpPr>
        <p:spPr>
          <a:xfrm>
            <a:off x="395288" y="1795463"/>
            <a:ext cx="8229600" cy="1108075"/>
          </a:xfrm>
        </p:spPr>
        <p:txBody>
          <a:bodyPr/>
          <a:lstStyle/>
          <a:p>
            <a:pPr eaLnBrk="1" hangingPunct="1">
              <a:buFontTx/>
              <a:buNone/>
            </a:pPr>
            <a:r>
              <a:rPr lang="en-US" smtClean="0"/>
              <a:t>	</a:t>
            </a:r>
            <a:r>
              <a:rPr lang="en-US" smtClean="0">
                <a:solidFill>
                  <a:srgbClr val="0000CC"/>
                </a:solidFill>
              </a:rPr>
              <a:t>The same mini-project is shown with activities on arc…</a:t>
            </a:r>
          </a:p>
        </p:txBody>
      </p:sp>
      <p:grpSp>
        <p:nvGrpSpPr>
          <p:cNvPr id="23555" name="Group 39"/>
          <p:cNvGrpSpPr>
            <a:grpSpLocks/>
          </p:cNvGrpSpPr>
          <p:nvPr/>
        </p:nvGrpSpPr>
        <p:grpSpPr bwMode="auto">
          <a:xfrm>
            <a:off x="1468438" y="4381500"/>
            <a:ext cx="5954712" cy="2019300"/>
            <a:chOff x="1476375" y="4545013"/>
            <a:chExt cx="5954713" cy="2019300"/>
          </a:xfrm>
        </p:grpSpPr>
        <p:grpSp>
          <p:nvGrpSpPr>
            <p:cNvPr id="23574" name="Group 11"/>
            <p:cNvGrpSpPr>
              <a:grpSpLocks/>
            </p:cNvGrpSpPr>
            <p:nvPr/>
          </p:nvGrpSpPr>
          <p:grpSpPr bwMode="auto">
            <a:xfrm>
              <a:off x="3743325" y="5783263"/>
              <a:ext cx="914400" cy="781050"/>
              <a:chOff x="1776" y="3552"/>
              <a:chExt cx="576" cy="576"/>
            </a:xfrm>
          </p:grpSpPr>
          <p:sp>
            <p:nvSpPr>
              <p:cNvPr id="23589" name="Oval 12"/>
              <p:cNvSpPr>
                <a:spLocks noChangeArrowheads="1"/>
              </p:cNvSpPr>
              <p:nvPr/>
            </p:nvSpPr>
            <p:spPr bwMode="auto">
              <a:xfrm>
                <a:off x="1776" y="3552"/>
                <a:ext cx="576" cy="576"/>
              </a:xfrm>
              <a:prstGeom prst="ellipse">
                <a:avLst/>
              </a:prstGeom>
              <a:noFill/>
              <a:ln w="38100">
                <a:solidFill>
                  <a:srgbClr val="FF0000"/>
                </a:solidFill>
                <a:round/>
                <a:headEnd/>
                <a:tailEnd/>
              </a:ln>
            </p:spPr>
            <p:txBody>
              <a:bodyPr wrap="none" anchor="ctr"/>
              <a:lstStyle/>
              <a:p>
                <a:endParaRPr lang="en-US">
                  <a:latin typeface="Constantia" pitchFamily="18" charset="0"/>
                </a:endParaRPr>
              </a:p>
            </p:txBody>
          </p:sp>
          <p:sp>
            <p:nvSpPr>
              <p:cNvPr id="23590" name="Text Box 13"/>
              <p:cNvSpPr txBox="1">
                <a:spLocks noChangeArrowheads="1"/>
              </p:cNvSpPr>
              <p:nvPr/>
            </p:nvSpPr>
            <p:spPr bwMode="auto">
              <a:xfrm>
                <a:off x="1950" y="3680"/>
                <a:ext cx="229" cy="337"/>
              </a:xfrm>
              <a:prstGeom prst="rect">
                <a:avLst/>
              </a:prstGeom>
              <a:noFill/>
              <a:ln w="9525">
                <a:noFill/>
                <a:miter lim="800000"/>
                <a:headEnd/>
                <a:tailEnd/>
              </a:ln>
            </p:spPr>
            <p:txBody>
              <a:bodyPr>
                <a:spAutoFit/>
              </a:bodyPr>
              <a:lstStyle/>
              <a:p>
                <a:pPr>
                  <a:spcBef>
                    <a:spcPct val="50000"/>
                  </a:spcBef>
                </a:pPr>
                <a:r>
                  <a:rPr lang="en-US" sz="2400">
                    <a:solidFill>
                      <a:srgbClr val="FF0000"/>
                    </a:solidFill>
                  </a:rPr>
                  <a:t>C</a:t>
                </a:r>
              </a:p>
            </p:txBody>
          </p:sp>
        </p:grpSp>
        <p:grpSp>
          <p:nvGrpSpPr>
            <p:cNvPr id="23575" name="Group 89"/>
            <p:cNvGrpSpPr>
              <a:grpSpLocks/>
            </p:cNvGrpSpPr>
            <p:nvPr/>
          </p:nvGrpSpPr>
          <p:grpSpPr bwMode="auto">
            <a:xfrm>
              <a:off x="1476375" y="4545013"/>
              <a:ext cx="5954713" cy="1628775"/>
              <a:chOff x="930" y="2863"/>
              <a:chExt cx="3751" cy="1026"/>
            </a:xfrm>
          </p:grpSpPr>
          <p:sp>
            <p:nvSpPr>
              <p:cNvPr id="23576" name="Oval 9"/>
              <p:cNvSpPr>
                <a:spLocks noChangeArrowheads="1"/>
              </p:cNvSpPr>
              <p:nvPr/>
            </p:nvSpPr>
            <p:spPr bwMode="auto">
              <a:xfrm>
                <a:off x="3176" y="2863"/>
                <a:ext cx="576" cy="492"/>
              </a:xfrm>
              <a:prstGeom prst="ellipse">
                <a:avLst/>
              </a:prstGeom>
              <a:noFill/>
              <a:ln w="38100">
                <a:solidFill>
                  <a:srgbClr val="FF0000"/>
                </a:solidFill>
                <a:round/>
                <a:headEnd/>
                <a:tailEnd/>
              </a:ln>
            </p:spPr>
            <p:txBody>
              <a:bodyPr wrap="none" anchor="ctr"/>
              <a:lstStyle/>
              <a:p>
                <a:endParaRPr lang="en-US">
                  <a:latin typeface="Constantia" pitchFamily="18" charset="0"/>
                </a:endParaRPr>
              </a:p>
            </p:txBody>
          </p:sp>
          <p:sp>
            <p:nvSpPr>
              <p:cNvPr id="23577" name="Text Box 10"/>
              <p:cNvSpPr txBox="1">
                <a:spLocks noChangeArrowheads="1"/>
              </p:cNvSpPr>
              <p:nvPr/>
            </p:nvSpPr>
            <p:spPr bwMode="auto">
              <a:xfrm>
                <a:off x="3332" y="2972"/>
                <a:ext cx="249" cy="288"/>
              </a:xfrm>
              <a:prstGeom prst="rect">
                <a:avLst/>
              </a:prstGeom>
              <a:noFill/>
              <a:ln w="9525">
                <a:noFill/>
                <a:miter lim="800000"/>
                <a:headEnd/>
                <a:tailEnd/>
              </a:ln>
            </p:spPr>
            <p:txBody>
              <a:bodyPr>
                <a:spAutoFit/>
              </a:bodyPr>
              <a:lstStyle/>
              <a:p>
                <a:pPr>
                  <a:spcBef>
                    <a:spcPct val="50000"/>
                  </a:spcBef>
                </a:pPr>
                <a:r>
                  <a:rPr lang="en-US" sz="2400">
                    <a:solidFill>
                      <a:srgbClr val="FF0000"/>
                    </a:solidFill>
                  </a:rPr>
                  <a:t>E</a:t>
                </a:r>
              </a:p>
            </p:txBody>
          </p:sp>
          <p:sp>
            <p:nvSpPr>
              <p:cNvPr id="23578" name="Oval 15"/>
              <p:cNvSpPr>
                <a:spLocks noChangeArrowheads="1"/>
              </p:cNvSpPr>
              <p:nvPr/>
            </p:nvSpPr>
            <p:spPr bwMode="auto">
              <a:xfrm>
                <a:off x="2019" y="2863"/>
                <a:ext cx="576" cy="492"/>
              </a:xfrm>
              <a:prstGeom prst="ellipse">
                <a:avLst/>
              </a:prstGeom>
              <a:noFill/>
              <a:ln w="38100">
                <a:solidFill>
                  <a:srgbClr val="FF0000"/>
                </a:solidFill>
                <a:round/>
                <a:headEnd/>
                <a:tailEnd/>
              </a:ln>
            </p:spPr>
            <p:txBody>
              <a:bodyPr wrap="none" anchor="ctr"/>
              <a:lstStyle/>
              <a:p>
                <a:endParaRPr lang="en-US">
                  <a:latin typeface="Constantia" pitchFamily="18" charset="0"/>
                </a:endParaRPr>
              </a:p>
            </p:txBody>
          </p:sp>
          <p:sp>
            <p:nvSpPr>
              <p:cNvPr id="23579" name="Text Box 16"/>
              <p:cNvSpPr txBox="1">
                <a:spLocks noChangeArrowheads="1"/>
              </p:cNvSpPr>
              <p:nvPr/>
            </p:nvSpPr>
            <p:spPr bwMode="auto">
              <a:xfrm>
                <a:off x="2190" y="2991"/>
                <a:ext cx="246" cy="288"/>
              </a:xfrm>
              <a:prstGeom prst="rect">
                <a:avLst/>
              </a:prstGeom>
              <a:noFill/>
              <a:ln w="9525">
                <a:noFill/>
                <a:miter lim="800000"/>
                <a:headEnd/>
                <a:tailEnd/>
              </a:ln>
            </p:spPr>
            <p:txBody>
              <a:bodyPr>
                <a:spAutoFit/>
              </a:bodyPr>
              <a:lstStyle/>
              <a:p>
                <a:pPr>
                  <a:spcBef>
                    <a:spcPct val="50000"/>
                  </a:spcBef>
                </a:pPr>
                <a:r>
                  <a:rPr lang="en-US" sz="2400">
                    <a:solidFill>
                      <a:srgbClr val="FF0000"/>
                    </a:solidFill>
                  </a:rPr>
                  <a:t>D</a:t>
                </a:r>
              </a:p>
            </p:txBody>
          </p:sp>
          <p:sp>
            <p:nvSpPr>
              <p:cNvPr id="23580" name="Oval 18"/>
              <p:cNvSpPr>
                <a:spLocks noChangeArrowheads="1"/>
              </p:cNvSpPr>
              <p:nvPr/>
            </p:nvSpPr>
            <p:spPr bwMode="auto">
              <a:xfrm>
                <a:off x="930" y="3212"/>
                <a:ext cx="576" cy="492"/>
              </a:xfrm>
              <a:prstGeom prst="ellipse">
                <a:avLst/>
              </a:prstGeom>
              <a:noFill/>
              <a:ln w="38100">
                <a:solidFill>
                  <a:srgbClr val="FF0000"/>
                </a:solidFill>
                <a:round/>
                <a:headEnd/>
                <a:tailEnd/>
              </a:ln>
            </p:spPr>
            <p:txBody>
              <a:bodyPr wrap="none" anchor="ctr"/>
              <a:lstStyle/>
              <a:p>
                <a:endParaRPr lang="en-US">
                  <a:latin typeface="Constantia" pitchFamily="18" charset="0"/>
                </a:endParaRPr>
              </a:p>
            </p:txBody>
          </p:sp>
          <p:sp>
            <p:nvSpPr>
              <p:cNvPr id="23581" name="Text Box 19"/>
              <p:cNvSpPr txBox="1">
                <a:spLocks noChangeArrowheads="1"/>
              </p:cNvSpPr>
              <p:nvPr/>
            </p:nvSpPr>
            <p:spPr bwMode="auto">
              <a:xfrm>
                <a:off x="1099" y="3344"/>
                <a:ext cx="240" cy="288"/>
              </a:xfrm>
              <a:prstGeom prst="rect">
                <a:avLst/>
              </a:prstGeom>
              <a:noFill/>
              <a:ln w="9525">
                <a:noFill/>
                <a:miter lim="800000"/>
                <a:headEnd/>
                <a:tailEnd/>
              </a:ln>
            </p:spPr>
            <p:txBody>
              <a:bodyPr>
                <a:spAutoFit/>
              </a:bodyPr>
              <a:lstStyle/>
              <a:p>
                <a:pPr>
                  <a:spcBef>
                    <a:spcPct val="50000"/>
                  </a:spcBef>
                </a:pPr>
                <a:r>
                  <a:rPr lang="en-US" sz="2400">
                    <a:solidFill>
                      <a:srgbClr val="FF0000"/>
                    </a:solidFill>
                  </a:rPr>
                  <a:t>B</a:t>
                </a:r>
              </a:p>
            </p:txBody>
          </p:sp>
          <p:cxnSp>
            <p:nvCxnSpPr>
              <p:cNvPr id="23582" name="AutoShape 20"/>
              <p:cNvCxnSpPr>
                <a:cxnSpLocks noChangeShapeType="1"/>
                <a:stCxn id="23580" idx="6"/>
                <a:endCxn id="23578" idx="2"/>
              </p:cNvCxnSpPr>
              <p:nvPr/>
            </p:nvCxnSpPr>
            <p:spPr bwMode="auto">
              <a:xfrm flipV="1">
                <a:off x="1518" y="3109"/>
                <a:ext cx="489" cy="349"/>
              </a:xfrm>
              <a:prstGeom prst="straightConnector1">
                <a:avLst/>
              </a:prstGeom>
              <a:noFill/>
              <a:ln w="38100">
                <a:solidFill>
                  <a:srgbClr val="FF0000"/>
                </a:solidFill>
                <a:round/>
                <a:headEnd/>
                <a:tailEnd type="triangle" w="lg" len="lg"/>
              </a:ln>
            </p:spPr>
          </p:cxnSp>
          <p:cxnSp>
            <p:nvCxnSpPr>
              <p:cNvPr id="23583" name="AutoShape 21"/>
              <p:cNvCxnSpPr>
                <a:cxnSpLocks noChangeShapeType="1"/>
                <a:stCxn id="23580" idx="6"/>
                <a:endCxn id="23589" idx="2"/>
              </p:cNvCxnSpPr>
              <p:nvPr/>
            </p:nvCxnSpPr>
            <p:spPr bwMode="auto">
              <a:xfrm>
                <a:off x="1518" y="3458"/>
                <a:ext cx="828" cy="431"/>
              </a:xfrm>
              <a:prstGeom prst="straightConnector1">
                <a:avLst/>
              </a:prstGeom>
              <a:noFill/>
              <a:ln w="38100">
                <a:solidFill>
                  <a:srgbClr val="FF0000"/>
                </a:solidFill>
                <a:round/>
                <a:headEnd/>
                <a:tailEnd type="triangle" w="lg" len="lg"/>
              </a:ln>
            </p:spPr>
          </p:cxnSp>
          <p:cxnSp>
            <p:nvCxnSpPr>
              <p:cNvPr id="23584" name="AutoShape 22"/>
              <p:cNvCxnSpPr>
                <a:cxnSpLocks noChangeShapeType="1"/>
                <a:stCxn id="23578" idx="6"/>
                <a:endCxn id="23576" idx="2"/>
              </p:cNvCxnSpPr>
              <p:nvPr/>
            </p:nvCxnSpPr>
            <p:spPr bwMode="auto">
              <a:xfrm>
                <a:off x="2607" y="3109"/>
                <a:ext cx="557" cy="0"/>
              </a:xfrm>
              <a:prstGeom prst="straightConnector1">
                <a:avLst/>
              </a:prstGeom>
              <a:noFill/>
              <a:ln w="38100">
                <a:solidFill>
                  <a:srgbClr val="FF0000"/>
                </a:solidFill>
                <a:round/>
                <a:headEnd/>
                <a:tailEnd type="triangle" w="lg" len="lg"/>
              </a:ln>
            </p:spPr>
          </p:cxnSp>
          <p:sp>
            <p:nvSpPr>
              <p:cNvPr id="23585" name="Oval 76"/>
              <p:cNvSpPr>
                <a:spLocks noChangeArrowheads="1"/>
              </p:cNvSpPr>
              <p:nvPr/>
            </p:nvSpPr>
            <p:spPr bwMode="auto">
              <a:xfrm>
                <a:off x="4105" y="3249"/>
                <a:ext cx="576" cy="492"/>
              </a:xfrm>
              <a:prstGeom prst="ellipse">
                <a:avLst/>
              </a:prstGeom>
              <a:noFill/>
              <a:ln w="38100">
                <a:solidFill>
                  <a:srgbClr val="FF0000"/>
                </a:solidFill>
                <a:round/>
                <a:headEnd/>
                <a:tailEnd/>
              </a:ln>
            </p:spPr>
            <p:txBody>
              <a:bodyPr wrap="none" anchor="ctr"/>
              <a:lstStyle/>
              <a:p>
                <a:endParaRPr lang="en-US">
                  <a:latin typeface="Constantia" pitchFamily="18" charset="0"/>
                </a:endParaRPr>
              </a:p>
            </p:txBody>
          </p:sp>
          <p:sp>
            <p:nvSpPr>
              <p:cNvPr id="23586" name="Text Box 77"/>
              <p:cNvSpPr txBox="1">
                <a:spLocks noChangeArrowheads="1"/>
              </p:cNvSpPr>
              <p:nvPr/>
            </p:nvSpPr>
            <p:spPr bwMode="auto">
              <a:xfrm>
                <a:off x="4261" y="3358"/>
                <a:ext cx="249" cy="288"/>
              </a:xfrm>
              <a:prstGeom prst="rect">
                <a:avLst/>
              </a:prstGeom>
              <a:noFill/>
              <a:ln w="9525">
                <a:noFill/>
                <a:miter lim="800000"/>
                <a:headEnd/>
                <a:tailEnd/>
              </a:ln>
            </p:spPr>
            <p:txBody>
              <a:bodyPr>
                <a:spAutoFit/>
              </a:bodyPr>
              <a:lstStyle/>
              <a:p>
                <a:pPr>
                  <a:spcBef>
                    <a:spcPct val="50000"/>
                  </a:spcBef>
                </a:pPr>
                <a:r>
                  <a:rPr lang="en-US" sz="2400">
                    <a:solidFill>
                      <a:srgbClr val="FF0000"/>
                    </a:solidFill>
                  </a:rPr>
                  <a:t>F</a:t>
                </a:r>
              </a:p>
            </p:txBody>
          </p:sp>
          <p:cxnSp>
            <p:nvCxnSpPr>
              <p:cNvPr id="23587" name="AutoShape 78"/>
              <p:cNvCxnSpPr>
                <a:cxnSpLocks noChangeShapeType="1"/>
                <a:stCxn id="23576" idx="6"/>
                <a:endCxn id="23585" idx="2"/>
              </p:cNvCxnSpPr>
              <p:nvPr/>
            </p:nvCxnSpPr>
            <p:spPr bwMode="auto">
              <a:xfrm>
                <a:off x="3764" y="3109"/>
                <a:ext cx="329" cy="386"/>
              </a:xfrm>
              <a:prstGeom prst="straightConnector1">
                <a:avLst/>
              </a:prstGeom>
              <a:noFill/>
              <a:ln w="38100">
                <a:solidFill>
                  <a:srgbClr val="FF0000"/>
                </a:solidFill>
                <a:round/>
                <a:headEnd/>
                <a:tailEnd type="triangle" w="lg" len="lg"/>
              </a:ln>
            </p:spPr>
          </p:cxnSp>
          <p:cxnSp>
            <p:nvCxnSpPr>
              <p:cNvPr id="23588" name="AutoShape 79"/>
              <p:cNvCxnSpPr>
                <a:cxnSpLocks noChangeShapeType="1"/>
                <a:stCxn id="23589" idx="6"/>
                <a:endCxn id="23585" idx="2"/>
              </p:cNvCxnSpPr>
              <p:nvPr/>
            </p:nvCxnSpPr>
            <p:spPr bwMode="auto">
              <a:xfrm flipV="1">
                <a:off x="2946" y="3495"/>
                <a:ext cx="1147" cy="394"/>
              </a:xfrm>
              <a:prstGeom prst="straightConnector1">
                <a:avLst/>
              </a:prstGeom>
              <a:noFill/>
              <a:ln w="38100">
                <a:solidFill>
                  <a:srgbClr val="FF0000"/>
                </a:solidFill>
                <a:round/>
                <a:headEnd/>
                <a:tailEnd type="triangle" w="lg" len="lg"/>
              </a:ln>
            </p:spPr>
          </p:cxnSp>
        </p:grpSp>
      </p:grpSp>
      <p:grpSp>
        <p:nvGrpSpPr>
          <p:cNvPr id="23556" name="Group 90"/>
          <p:cNvGrpSpPr>
            <a:grpSpLocks/>
          </p:cNvGrpSpPr>
          <p:nvPr/>
        </p:nvGrpSpPr>
        <p:grpSpPr bwMode="auto">
          <a:xfrm>
            <a:off x="395288" y="2263775"/>
            <a:ext cx="8296275" cy="1393825"/>
            <a:chOff x="249" y="1230"/>
            <a:chExt cx="5226" cy="878"/>
          </a:xfrm>
        </p:grpSpPr>
        <p:sp>
          <p:nvSpPr>
            <p:cNvPr id="23559" name="Oval 54"/>
            <p:cNvSpPr>
              <a:spLocks noChangeArrowheads="1"/>
            </p:cNvSpPr>
            <p:nvPr/>
          </p:nvSpPr>
          <p:spPr bwMode="auto">
            <a:xfrm>
              <a:off x="249" y="1616"/>
              <a:ext cx="576" cy="492"/>
            </a:xfrm>
            <a:prstGeom prst="ellipse">
              <a:avLst/>
            </a:prstGeom>
            <a:noFill/>
            <a:ln w="38100">
              <a:solidFill>
                <a:srgbClr val="0000CC"/>
              </a:solidFill>
              <a:round/>
              <a:headEnd/>
              <a:tailEnd/>
            </a:ln>
          </p:spPr>
          <p:txBody>
            <a:bodyPr wrap="none" anchor="ctr"/>
            <a:lstStyle/>
            <a:p>
              <a:endParaRPr lang="en-US">
                <a:latin typeface="Constantia" pitchFamily="18" charset="0"/>
              </a:endParaRPr>
            </a:p>
          </p:txBody>
        </p:sp>
        <p:sp>
          <p:nvSpPr>
            <p:cNvPr id="23560" name="Oval 57"/>
            <p:cNvSpPr>
              <a:spLocks noChangeArrowheads="1"/>
            </p:cNvSpPr>
            <p:nvPr/>
          </p:nvSpPr>
          <p:spPr bwMode="auto">
            <a:xfrm>
              <a:off x="3810" y="1616"/>
              <a:ext cx="576" cy="492"/>
            </a:xfrm>
            <a:prstGeom prst="ellipse">
              <a:avLst/>
            </a:prstGeom>
            <a:noFill/>
            <a:ln w="38100">
              <a:solidFill>
                <a:srgbClr val="0000CC"/>
              </a:solidFill>
              <a:round/>
              <a:headEnd/>
              <a:tailEnd/>
            </a:ln>
          </p:spPr>
          <p:txBody>
            <a:bodyPr wrap="none" anchor="ctr"/>
            <a:lstStyle/>
            <a:p>
              <a:endParaRPr lang="en-US">
                <a:latin typeface="Constantia" pitchFamily="18" charset="0"/>
              </a:endParaRPr>
            </a:p>
          </p:txBody>
        </p:sp>
        <p:sp>
          <p:nvSpPr>
            <p:cNvPr id="23561" name="Text Box 58"/>
            <p:cNvSpPr txBox="1">
              <a:spLocks noChangeArrowheads="1"/>
            </p:cNvSpPr>
            <p:nvPr/>
          </p:nvSpPr>
          <p:spPr bwMode="auto">
            <a:xfrm>
              <a:off x="3311" y="1366"/>
              <a:ext cx="249" cy="288"/>
            </a:xfrm>
            <a:prstGeom prst="rect">
              <a:avLst/>
            </a:prstGeom>
            <a:noFill/>
            <a:ln w="9525">
              <a:noFill/>
              <a:miter lim="800000"/>
              <a:headEnd/>
              <a:tailEnd/>
            </a:ln>
          </p:spPr>
          <p:txBody>
            <a:bodyPr>
              <a:spAutoFit/>
            </a:bodyPr>
            <a:lstStyle/>
            <a:p>
              <a:pPr>
                <a:spcBef>
                  <a:spcPct val="50000"/>
                </a:spcBef>
              </a:pPr>
              <a:r>
                <a:rPr lang="en-US" sz="2400">
                  <a:solidFill>
                    <a:srgbClr val="0000CC"/>
                  </a:solidFill>
                </a:rPr>
                <a:t>E</a:t>
              </a:r>
            </a:p>
          </p:txBody>
        </p:sp>
        <p:sp>
          <p:nvSpPr>
            <p:cNvPr id="23562" name="Text Box 61"/>
            <p:cNvSpPr txBox="1">
              <a:spLocks noChangeArrowheads="1"/>
            </p:cNvSpPr>
            <p:nvPr/>
          </p:nvSpPr>
          <p:spPr bwMode="auto">
            <a:xfrm>
              <a:off x="2789" y="1820"/>
              <a:ext cx="229" cy="288"/>
            </a:xfrm>
            <a:prstGeom prst="rect">
              <a:avLst/>
            </a:prstGeom>
            <a:noFill/>
            <a:ln w="9525">
              <a:noFill/>
              <a:miter lim="800000"/>
              <a:headEnd/>
              <a:tailEnd/>
            </a:ln>
          </p:spPr>
          <p:txBody>
            <a:bodyPr>
              <a:spAutoFit/>
            </a:bodyPr>
            <a:lstStyle/>
            <a:p>
              <a:pPr>
                <a:spcBef>
                  <a:spcPct val="50000"/>
                </a:spcBef>
              </a:pPr>
              <a:r>
                <a:rPr lang="en-US" sz="2400">
                  <a:solidFill>
                    <a:srgbClr val="0000CC"/>
                  </a:solidFill>
                </a:rPr>
                <a:t>C</a:t>
              </a:r>
            </a:p>
          </p:txBody>
        </p:sp>
        <p:sp>
          <p:nvSpPr>
            <p:cNvPr id="23563" name="Oval 63"/>
            <p:cNvSpPr>
              <a:spLocks noChangeArrowheads="1"/>
            </p:cNvSpPr>
            <p:nvPr/>
          </p:nvSpPr>
          <p:spPr bwMode="auto">
            <a:xfrm>
              <a:off x="2608" y="1230"/>
              <a:ext cx="576" cy="492"/>
            </a:xfrm>
            <a:prstGeom prst="ellipse">
              <a:avLst/>
            </a:prstGeom>
            <a:noFill/>
            <a:ln w="38100">
              <a:solidFill>
                <a:srgbClr val="0000CC"/>
              </a:solidFill>
              <a:round/>
              <a:headEnd/>
              <a:tailEnd/>
            </a:ln>
          </p:spPr>
          <p:txBody>
            <a:bodyPr wrap="none" anchor="ctr"/>
            <a:lstStyle/>
            <a:p>
              <a:endParaRPr lang="en-US">
                <a:latin typeface="Constantia" pitchFamily="18" charset="0"/>
              </a:endParaRPr>
            </a:p>
          </p:txBody>
        </p:sp>
        <p:sp>
          <p:nvSpPr>
            <p:cNvPr id="23564" name="Text Box 64"/>
            <p:cNvSpPr txBox="1">
              <a:spLocks noChangeArrowheads="1"/>
            </p:cNvSpPr>
            <p:nvPr/>
          </p:nvSpPr>
          <p:spPr bwMode="auto">
            <a:xfrm>
              <a:off x="2177" y="1411"/>
              <a:ext cx="246" cy="288"/>
            </a:xfrm>
            <a:prstGeom prst="rect">
              <a:avLst/>
            </a:prstGeom>
            <a:noFill/>
            <a:ln w="9525">
              <a:noFill/>
              <a:miter lim="800000"/>
              <a:headEnd/>
              <a:tailEnd/>
            </a:ln>
          </p:spPr>
          <p:txBody>
            <a:bodyPr>
              <a:spAutoFit/>
            </a:bodyPr>
            <a:lstStyle/>
            <a:p>
              <a:pPr>
                <a:spcBef>
                  <a:spcPct val="50000"/>
                </a:spcBef>
              </a:pPr>
              <a:r>
                <a:rPr lang="en-US" sz="2400">
                  <a:solidFill>
                    <a:srgbClr val="0000CC"/>
                  </a:solidFill>
                </a:rPr>
                <a:t>D</a:t>
              </a:r>
            </a:p>
          </p:txBody>
        </p:sp>
        <p:sp>
          <p:nvSpPr>
            <p:cNvPr id="23565" name="Oval 66"/>
            <p:cNvSpPr>
              <a:spLocks noChangeArrowheads="1"/>
            </p:cNvSpPr>
            <p:nvPr/>
          </p:nvSpPr>
          <p:spPr bwMode="auto">
            <a:xfrm>
              <a:off x="1519" y="1616"/>
              <a:ext cx="576" cy="492"/>
            </a:xfrm>
            <a:prstGeom prst="ellipse">
              <a:avLst/>
            </a:prstGeom>
            <a:noFill/>
            <a:ln w="38100">
              <a:solidFill>
                <a:srgbClr val="0000CC"/>
              </a:solidFill>
              <a:round/>
              <a:headEnd/>
              <a:tailEnd/>
            </a:ln>
          </p:spPr>
          <p:txBody>
            <a:bodyPr wrap="none" anchor="ctr"/>
            <a:lstStyle/>
            <a:p>
              <a:endParaRPr lang="en-US">
                <a:latin typeface="Constantia" pitchFamily="18" charset="0"/>
              </a:endParaRPr>
            </a:p>
          </p:txBody>
        </p:sp>
        <p:sp>
          <p:nvSpPr>
            <p:cNvPr id="23566" name="Text Box 67"/>
            <p:cNvSpPr txBox="1">
              <a:spLocks noChangeArrowheads="1"/>
            </p:cNvSpPr>
            <p:nvPr/>
          </p:nvSpPr>
          <p:spPr bwMode="auto">
            <a:xfrm>
              <a:off x="1043" y="1570"/>
              <a:ext cx="240" cy="288"/>
            </a:xfrm>
            <a:prstGeom prst="rect">
              <a:avLst/>
            </a:prstGeom>
            <a:noFill/>
            <a:ln w="9525">
              <a:noFill/>
              <a:miter lim="800000"/>
              <a:headEnd/>
              <a:tailEnd/>
            </a:ln>
          </p:spPr>
          <p:txBody>
            <a:bodyPr>
              <a:spAutoFit/>
            </a:bodyPr>
            <a:lstStyle/>
            <a:p>
              <a:pPr>
                <a:spcBef>
                  <a:spcPct val="50000"/>
                </a:spcBef>
              </a:pPr>
              <a:r>
                <a:rPr lang="en-US" sz="2400">
                  <a:solidFill>
                    <a:srgbClr val="0000CC"/>
                  </a:solidFill>
                </a:rPr>
                <a:t>B</a:t>
              </a:r>
            </a:p>
          </p:txBody>
        </p:sp>
        <p:cxnSp>
          <p:nvCxnSpPr>
            <p:cNvPr id="23567" name="AutoShape 68"/>
            <p:cNvCxnSpPr>
              <a:cxnSpLocks noChangeShapeType="1"/>
              <a:stCxn id="23565" idx="6"/>
              <a:endCxn id="23563" idx="2"/>
            </p:cNvCxnSpPr>
            <p:nvPr/>
          </p:nvCxnSpPr>
          <p:spPr bwMode="auto">
            <a:xfrm flipV="1">
              <a:off x="2107" y="1476"/>
              <a:ext cx="489" cy="386"/>
            </a:xfrm>
            <a:prstGeom prst="straightConnector1">
              <a:avLst/>
            </a:prstGeom>
            <a:noFill/>
            <a:ln w="38100">
              <a:solidFill>
                <a:srgbClr val="0000CC"/>
              </a:solidFill>
              <a:round/>
              <a:headEnd/>
              <a:tailEnd type="triangle" w="lg" len="lg"/>
            </a:ln>
          </p:spPr>
        </p:cxnSp>
        <p:cxnSp>
          <p:nvCxnSpPr>
            <p:cNvPr id="23568" name="AutoShape 69"/>
            <p:cNvCxnSpPr>
              <a:cxnSpLocks noChangeShapeType="1"/>
              <a:stCxn id="23565" idx="6"/>
              <a:endCxn id="23560" idx="2"/>
            </p:cNvCxnSpPr>
            <p:nvPr/>
          </p:nvCxnSpPr>
          <p:spPr bwMode="auto">
            <a:xfrm>
              <a:off x="2107" y="1862"/>
              <a:ext cx="1691" cy="0"/>
            </a:xfrm>
            <a:prstGeom prst="straightConnector1">
              <a:avLst/>
            </a:prstGeom>
            <a:noFill/>
            <a:ln w="38100">
              <a:solidFill>
                <a:srgbClr val="0000CC"/>
              </a:solidFill>
              <a:round/>
              <a:headEnd/>
              <a:tailEnd type="triangle" w="lg" len="lg"/>
            </a:ln>
          </p:spPr>
        </p:cxnSp>
        <p:cxnSp>
          <p:nvCxnSpPr>
            <p:cNvPr id="23569" name="AutoShape 70"/>
            <p:cNvCxnSpPr>
              <a:cxnSpLocks noChangeShapeType="1"/>
              <a:stCxn id="23563" idx="6"/>
              <a:endCxn id="23560" idx="2"/>
            </p:cNvCxnSpPr>
            <p:nvPr/>
          </p:nvCxnSpPr>
          <p:spPr bwMode="auto">
            <a:xfrm>
              <a:off x="3196" y="1476"/>
              <a:ext cx="602" cy="386"/>
            </a:xfrm>
            <a:prstGeom prst="straightConnector1">
              <a:avLst/>
            </a:prstGeom>
            <a:noFill/>
            <a:ln w="38100">
              <a:solidFill>
                <a:srgbClr val="0000CC"/>
              </a:solidFill>
              <a:round/>
              <a:headEnd/>
              <a:tailEnd type="triangle" w="lg" len="lg"/>
            </a:ln>
          </p:spPr>
        </p:cxnSp>
        <p:cxnSp>
          <p:nvCxnSpPr>
            <p:cNvPr id="23570" name="AutoShape 74"/>
            <p:cNvCxnSpPr>
              <a:cxnSpLocks noChangeShapeType="1"/>
              <a:stCxn id="23559" idx="6"/>
              <a:endCxn id="23565" idx="2"/>
            </p:cNvCxnSpPr>
            <p:nvPr/>
          </p:nvCxnSpPr>
          <p:spPr bwMode="auto">
            <a:xfrm>
              <a:off x="837" y="1862"/>
              <a:ext cx="670" cy="0"/>
            </a:xfrm>
            <a:prstGeom prst="straightConnector1">
              <a:avLst/>
            </a:prstGeom>
            <a:noFill/>
            <a:ln w="38100">
              <a:solidFill>
                <a:srgbClr val="0000CC"/>
              </a:solidFill>
              <a:round/>
              <a:headEnd/>
              <a:tailEnd type="triangle" w="lg" len="lg"/>
            </a:ln>
          </p:spPr>
        </p:cxnSp>
        <p:sp>
          <p:nvSpPr>
            <p:cNvPr id="23571" name="Oval 80"/>
            <p:cNvSpPr>
              <a:spLocks noChangeArrowheads="1"/>
            </p:cNvSpPr>
            <p:nvPr/>
          </p:nvSpPr>
          <p:spPr bwMode="auto">
            <a:xfrm>
              <a:off x="4899" y="1616"/>
              <a:ext cx="576" cy="492"/>
            </a:xfrm>
            <a:prstGeom prst="ellipse">
              <a:avLst/>
            </a:prstGeom>
            <a:noFill/>
            <a:ln w="38100">
              <a:solidFill>
                <a:srgbClr val="0000CC"/>
              </a:solidFill>
              <a:round/>
              <a:headEnd/>
              <a:tailEnd/>
            </a:ln>
          </p:spPr>
          <p:txBody>
            <a:bodyPr wrap="none" anchor="ctr"/>
            <a:lstStyle/>
            <a:p>
              <a:endParaRPr lang="en-US">
                <a:latin typeface="Constantia" pitchFamily="18" charset="0"/>
              </a:endParaRPr>
            </a:p>
          </p:txBody>
        </p:sp>
        <p:sp>
          <p:nvSpPr>
            <p:cNvPr id="23572" name="Text Box 81"/>
            <p:cNvSpPr txBox="1">
              <a:spLocks noChangeArrowheads="1"/>
            </p:cNvSpPr>
            <p:nvPr/>
          </p:nvSpPr>
          <p:spPr bwMode="auto">
            <a:xfrm>
              <a:off x="4468" y="1593"/>
              <a:ext cx="249" cy="288"/>
            </a:xfrm>
            <a:prstGeom prst="rect">
              <a:avLst/>
            </a:prstGeom>
            <a:noFill/>
            <a:ln w="9525">
              <a:noFill/>
              <a:miter lim="800000"/>
              <a:headEnd/>
              <a:tailEnd/>
            </a:ln>
          </p:spPr>
          <p:txBody>
            <a:bodyPr>
              <a:spAutoFit/>
            </a:bodyPr>
            <a:lstStyle/>
            <a:p>
              <a:pPr>
                <a:spcBef>
                  <a:spcPct val="50000"/>
                </a:spcBef>
              </a:pPr>
              <a:r>
                <a:rPr lang="en-US" sz="2400">
                  <a:solidFill>
                    <a:srgbClr val="0000CC"/>
                  </a:solidFill>
                </a:rPr>
                <a:t>F</a:t>
              </a:r>
            </a:p>
          </p:txBody>
        </p:sp>
        <p:cxnSp>
          <p:nvCxnSpPr>
            <p:cNvPr id="23573" name="AutoShape 82"/>
            <p:cNvCxnSpPr>
              <a:cxnSpLocks noChangeShapeType="1"/>
              <a:stCxn id="23560" idx="6"/>
              <a:endCxn id="23571" idx="2"/>
            </p:cNvCxnSpPr>
            <p:nvPr/>
          </p:nvCxnSpPr>
          <p:spPr bwMode="auto">
            <a:xfrm>
              <a:off x="4398" y="1862"/>
              <a:ext cx="489" cy="0"/>
            </a:xfrm>
            <a:prstGeom prst="straightConnector1">
              <a:avLst/>
            </a:prstGeom>
            <a:noFill/>
            <a:ln w="38100">
              <a:solidFill>
                <a:srgbClr val="0000CC"/>
              </a:solidFill>
              <a:round/>
              <a:headEnd/>
              <a:tailEnd type="triangle" w="lg" len="lg"/>
            </a:ln>
          </p:spPr>
        </p:cxnSp>
      </p:grpSp>
      <p:sp>
        <p:nvSpPr>
          <p:cNvPr id="23557" name="Rectangle 88"/>
          <p:cNvSpPr>
            <a:spLocks noChangeArrowheads="1"/>
          </p:cNvSpPr>
          <p:nvPr/>
        </p:nvSpPr>
        <p:spPr bwMode="auto">
          <a:xfrm>
            <a:off x="446088" y="3906838"/>
            <a:ext cx="8229600" cy="1108075"/>
          </a:xfrm>
          <a:prstGeom prst="rect">
            <a:avLst/>
          </a:prstGeom>
          <a:noFill/>
          <a:ln w="9525">
            <a:noFill/>
            <a:miter lim="800000"/>
            <a:headEnd/>
            <a:tailEnd/>
          </a:ln>
        </p:spPr>
        <p:txBody>
          <a:bodyPr/>
          <a:lstStyle/>
          <a:p>
            <a:pPr marL="342900" indent="-342900" algn="r">
              <a:spcBef>
                <a:spcPct val="20000"/>
              </a:spcBef>
            </a:pPr>
            <a:r>
              <a:rPr lang="en-US" sz="2800">
                <a:solidFill>
                  <a:srgbClr val="FF0000"/>
                </a:solidFill>
                <a:latin typeface="Constantia" pitchFamily="18" charset="0"/>
              </a:rPr>
              <a:t>	…and activities on node.</a:t>
            </a:r>
          </a:p>
        </p:txBody>
      </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09-0</a:t>
            </a:r>
            <a:fld id="{E26321C6-2A19-4289-8418-22C6E342C02D}" type="slidenum">
              <a:rPr lang="en-US">
                <a:solidFill>
                  <a:srgbClr val="045C75"/>
                </a:solidFill>
                <a:cs typeface="Arial" charset="0"/>
              </a:rPr>
              <a:pPr fontAlgn="base">
                <a:spcBef>
                  <a:spcPct val="0"/>
                </a:spcBef>
                <a:spcAft>
                  <a:spcPct val="0"/>
                </a:spcAft>
                <a:defRPr/>
              </a:pPr>
              <a:t>8</a:t>
            </a:fld>
            <a:endParaRPr lang="en-US">
              <a:solidFill>
                <a:srgbClr val="045C75"/>
              </a:solidFill>
              <a:cs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457200" y="533400"/>
            <a:ext cx="8229600" cy="1143000"/>
          </a:xfrm>
        </p:spPr>
        <p:txBody>
          <a:bodyPr/>
          <a:lstStyle/>
          <a:p>
            <a:pPr eaLnBrk="1" hangingPunct="1"/>
            <a:r>
              <a:rPr lang="en-US" b="1" smtClean="0"/>
              <a:t>Node Labels</a:t>
            </a:r>
          </a:p>
        </p:txBody>
      </p:sp>
      <p:grpSp>
        <p:nvGrpSpPr>
          <p:cNvPr id="24578" name="Group 12"/>
          <p:cNvGrpSpPr>
            <a:grpSpLocks/>
          </p:cNvGrpSpPr>
          <p:nvPr/>
        </p:nvGrpSpPr>
        <p:grpSpPr bwMode="auto">
          <a:xfrm>
            <a:off x="685800" y="2205038"/>
            <a:ext cx="7772400" cy="3814762"/>
            <a:chOff x="544" y="1253"/>
            <a:chExt cx="2654" cy="1630"/>
          </a:xfrm>
        </p:grpSpPr>
        <p:sp>
          <p:nvSpPr>
            <p:cNvPr id="24580" name="Text Box 4"/>
            <p:cNvSpPr txBox="1">
              <a:spLocks noChangeArrowheads="1"/>
            </p:cNvSpPr>
            <p:nvPr/>
          </p:nvSpPr>
          <p:spPr bwMode="auto">
            <a:xfrm>
              <a:off x="544" y="1253"/>
              <a:ext cx="885" cy="542"/>
            </a:xfrm>
            <a:prstGeom prst="rect">
              <a:avLst/>
            </a:prstGeom>
            <a:noFill/>
            <a:ln w="38100" algn="ctr">
              <a:solidFill>
                <a:schemeClr val="tx1"/>
              </a:solidFill>
              <a:miter lim="800000"/>
              <a:headEnd/>
              <a:tailEnd type="none" w="lg" len="lg"/>
            </a:ln>
          </p:spPr>
          <p:txBody>
            <a:bodyPr>
              <a:spAutoFit/>
            </a:bodyPr>
            <a:lstStyle/>
            <a:p>
              <a:pPr>
                <a:spcBef>
                  <a:spcPct val="50000"/>
                </a:spcBef>
              </a:pPr>
              <a:r>
                <a:rPr lang="en-US" sz="2400">
                  <a:solidFill>
                    <a:srgbClr val="0000CC"/>
                  </a:solidFill>
                </a:rPr>
                <a:t>Early Start</a:t>
              </a:r>
            </a:p>
          </p:txBody>
        </p:sp>
        <p:sp>
          <p:nvSpPr>
            <p:cNvPr id="24581" name="Text Box 5"/>
            <p:cNvSpPr txBox="1">
              <a:spLocks noChangeArrowheads="1"/>
            </p:cNvSpPr>
            <p:nvPr/>
          </p:nvSpPr>
          <p:spPr bwMode="auto">
            <a:xfrm>
              <a:off x="544" y="1797"/>
              <a:ext cx="885" cy="542"/>
            </a:xfrm>
            <a:prstGeom prst="rect">
              <a:avLst/>
            </a:prstGeom>
            <a:noFill/>
            <a:ln w="38100" algn="ctr">
              <a:solidFill>
                <a:schemeClr val="tx1"/>
              </a:solidFill>
              <a:miter lim="800000"/>
              <a:headEnd/>
              <a:tailEnd type="none" w="lg" len="lg"/>
            </a:ln>
          </p:spPr>
          <p:txBody>
            <a:bodyPr>
              <a:spAutoFit/>
            </a:bodyPr>
            <a:lstStyle/>
            <a:p>
              <a:pPr>
                <a:spcBef>
                  <a:spcPct val="50000"/>
                </a:spcBef>
              </a:pPr>
              <a:r>
                <a:rPr lang="en-US" sz="2400"/>
                <a:t>Activity Float</a:t>
              </a:r>
            </a:p>
          </p:txBody>
        </p:sp>
        <p:sp>
          <p:nvSpPr>
            <p:cNvPr id="24582" name="Text Box 6"/>
            <p:cNvSpPr txBox="1">
              <a:spLocks noChangeArrowheads="1"/>
            </p:cNvSpPr>
            <p:nvPr/>
          </p:nvSpPr>
          <p:spPr bwMode="auto">
            <a:xfrm>
              <a:off x="1429" y="1797"/>
              <a:ext cx="1769" cy="544"/>
            </a:xfrm>
            <a:prstGeom prst="rect">
              <a:avLst/>
            </a:prstGeom>
            <a:noFill/>
            <a:ln w="38100" algn="ctr">
              <a:solidFill>
                <a:schemeClr val="tx1"/>
              </a:solidFill>
              <a:miter lim="800000"/>
              <a:headEnd/>
              <a:tailEnd type="none" w="lg" len="lg"/>
            </a:ln>
          </p:spPr>
          <p:txBody>
            <a:bodyPr/>
            <a:lstStyle/>
            <a:p>
              <a:pPr>
                <a:lnSpc>
                  <a:spcPct val="50000"/>
                </a:lnSpc>
                <a:spcBef>
                  <a:spcPct val="50000"/>
                </a:spcBef>
              </a:pPr>
              <a:endParaRPr lang="en-US" sz="2400"/>
            </a:p>
            <a:p>
              <a:pPr>
                <a:lnSpc>
                  <a:spcPct val="50000"/>
                </a:lnSpc>
                <a:spcBef>
                  <a:spcPct val="50000"/>
                </a:spcBef>
              </a:pPr>
              <a:r>
                <a:rPr lang="en-US" sz="2400"/>
                <a:t>Activity Descriptor</a:t>
              </a:r>
            </a:p>
          </p:txBody>
        </p:sp>
        <p:sp>
          <p:nvSpPr>
            <p:cNvPr id="24583" name="Text Box 7"/>
            <p:cNvSpPr txBox="1">
              <a:spLocks noChangeArrowheads="1"/>
            </p:cNvSpPr>
            <p:nvPr/>
          </p:nvSpPr>
          <p:spPr bwMode="auto">
            <a:xfrm>
              <a:off x="544" y="2341"/>
              <a:ext cx="885" cy="542"/>
            </a:xfrm>
            <a:prstGeom prst="rect">
              <a:avLst/>
            </a:prstGeom>
            <a:noFill/>
            <a:ln w="38100" algn="ctr">
              <a:solidFill>
                <a:schemeClr val="tx1"/>
              </a:solidFill>
              <a:miter lim="800000"/>
              <a:headEnd/>
              <a:tailEnd type="none" w="lg" len="lg"/>
            </a:ln>
          </p:spPr>
          <p:txBody>
            <a:bodyPr>
              <a:spAutoFit/>
            </a:bodyPr>
            <a:lstStyle/>
            <a:p>
              <a:pPr>
                <a:spcBef>
                  <a:spcPct val="50000"/>
                </a:spcBef>
              </a:pPr>
              <a:r>
                <a:rPr lang="en-US" sz="2400">
                  <a:solidFill>
                    <a:srgbClr val="FF0000"/>
                  </a:solidFill>
                </a:rPr>
                <a:t>Late Start</a:t>
              </a:r>
            </a:p>
          </p:txBody>
        </p:sp>
        <p:sp>
          <p:nvSpPr>
            <p:cNvPr id="24584" name="Text Box 8"/>
            <p:cNvSpPr txBox="1">
              <a:spLocks noChangeArrowheads="1"/>
            </p:cNvSpPr>
            <p:nvPr/>
          </p:nvSpPr>
          <p:spPr bwMode="auto">
            <a:xfrm>
              <a:off x="1429" y="1253"/>
              <a:ext cx="885" cy="542"/>
            </a:xfrm>
            <a:prstGeom prst="rect">
              <a:avLst/>
            </a:prstGeom>
            <a:noFill/>
            <a:ln w="38100" algn="ctr">
              <a:solidFill>
                <a:schemeClr val="tx1"/>
              </a:solidFill>
              <a:miter lim="800000"/>
              <a:headEnd/>
              <a:tailEnd type="none" w="lg" len="lg"/>
            </a:ln>
          </p:spPr>
          <p:txBody>
            <a:bodyPr>
              <a:spAutoFit/>
            </a:bodyPr>
            <a:lstStyle/>
            <a:p>
              <a:pPr>
                <a:spcBef>
                  <a:spcPct val="50000"/>
                </a:spcBef>
              </a:pPr>
              <a:r>
                <a:rPr lang="en-US" sz="2400"/>
                <a:t>ID Number</a:t>
              </a:r>
            </a:p>
          </p:txBody>
        </p:sp>
        <p:sp>
          <p:nvSpPr>
            <p:cNvPr id="24585" name="Text Box 9"/>
            <p:cNvSpPr txBox="1">
              <a:spLocks noChangeArrowheads="1"/>
            </p:cNvSpPr>
            <p:nvPr/>
          </p:nvSpPr>
          <p:spPr bwMode="auto">
            <a:xfrm>
              <a:off x="1429" y="2341"/>
              <a:ext cx="885" cy="542"/>
            </a:xfrm>
            <a:prstGeom prst="rect">
              <a:avLst/>
            </a:prstGeom>
            <a:noFill/>
            <a:ln w="38100" algn="ctr">
              <a:solidFill>
                <a:schemeClr val="tx1"/>
              </a:solidFill>
              <a:miter lim="800000"/>
              <a:headEnd/>
              <a:tailEnd type="none" w="lg" len="lg"/>
            </a:ln>
          </p:spPr>
          <p:txBody>
            <a:bodyPr>
              <a:spAutoFit/>
            </a:bodyPr>
            <a:lstStyle/>
            <a:p>
              <a:pPr>
                <a:spcBef>
                  <a:spcPct val="50000"/>
                </a:spcBef>
              </a:pPr>
              <a:r>
                <a:rPr lang="en-US" sz="2400"/>
                <a:t>Activity Duration</a:t>
              </a:r>
            </a:p>
          </p:txBody>
        </p:sp>
        <p:sp>
          <p:nvSpPr>
            <p:cNvPr id="24586" name="Text Box 10"/>
            <p:cNvSpPr txBox="1">
              <a:spLocks noChangeArrowheads="1"/>
            </p:cNvSpPr>
            <p:nvPr/>
          </p:nvSpPr>
          <p:spPr bwMode="auto">
            <a:xfrm>
              <a:off x="2313" y="2341"/>
              <a:ext cx="885" cy="542"/>
            </a:xfrm>
            <a:prstGeom prst="rect">
              <a:avLst/>
            </a:prstGeom>
            <a:noFill/>
            <a:ln w="38100" algn="ctr">
              <a:solidFill>
                <a:schemeClr val="tx1"/>
              </a:solidFill>
              <a:miter lim="800000"/>
              <a:headEnd/>
              <a:tailEnd type="none" w="lg" len="lg"/>
            </a:ln>
          </p:spPr>
          <p:txBody>
            <a:bodyPr>
              <a:spAutoFit/>
            </a:bodyPr>
            <a:lstStyle/>
            <a:p>
              <a:pPr>
                <a:spcBef>
                  <a:spcPct val="50000"/>
                </a:spcBef>
              </a:pPr>
              <a:r>
                <a:rPr lang="en-US" sz="2400">
                  <a:solidFill>
                    <a:srgbClr val="FF0000"/>
                  </a:solidFill>
                </a:rPr>
                <a:t>Late Finish</a:t>
              </a:r>
            </a:p>
          </p:txBody>
        </p:sp>
        <p:sp>
          <p:nvSpPr>
            <p:cNvPr id="24587" name="Text Box 11"/>
            <p:cNvSpPr txBox="1">
              <a:spLocks noChangeArrowheads="1"/>
            </p:cNvSpPr>
            <p:nvPr/>
          </p:nvSpPr>
          <p:spPr bwMode="auto">
            <a:xfrm>
              <a:off x="2313" y="1253"/>
              <a:ext cx="885" cy="542"/>
            </a:xfrm>
            <a:prstGeom prst="rect">
              <a:avLst/>
            </a:prstGeom>
            <a:noFill/>
            <a:ln w="38100" algn="ctr">
              <a:solidFill>
                <a:schemeClr val="tx1"/>
              </a:solidFill>
              <a:miter lim="800000"/>
              <a:headEnd/>
              <a:tailEnd type="none" w="lg" len="lg"/>
            </a:ln>
          </p:spPr>
          <p:txBody>
            <a:bodyPr>
              <a:spAutoFit/>
            </a:bodyPr>
            <a:lstStyle/>
            <a:p>
              <a:pPr>
                <a:spcBef>
                  <a:spcPct val="50000"/>
                </a:spcBef>
              </a:pPr>
              <a:r>
                <a:rPr lang="en-US" sz="2400">
                  <a:solidFill>
                    <a:srgbClr val="0000CC"/>
                  </a:solidFill>
                </a:rPr>
                <a:t>Early Finish</a:t>
              </a:r>
            </a:p>
          </p:txBody>
        </p:sp>
      </p:grpSp>
      <p:sp>
        <p:nvSpPr>
          <p:cNvPr id="2" name="Slide Number Placeholder 1"/>
          <p:cNvSpPr>
            <a:spLocks noGrp="1"/>
          </p:cNvSpPr>
          <p:nvPr>
            <p:ph type="sldNum" sz="quarter" idx="10"/>
          </p:nvPr>
        </p:nvSpPr>
        <p:spPr/>
        <p:txBody>
          <a:bodyPr wrap="square" numCol="1" anchorCtr="0" compatLnSpc="1">
            <a:prstTxWarp prst="textNoShape">
              <a:avLst/>
            </a:prstTxWarp>
          </a:bodyPr>
          <a:lstStyle/>
          <a:p>
            <a:pPr fontAlgn="base">
              <a:spcBef>
                <a:spcPct val="0"/>
              </a:spcBef>
              <a:spcAft>
                <a:spcPct val="0"/>
              </a:spcAft>
              <a:defRPr/>
            </a:pPr>
            <a:r>
              <a:rPr lang="en-US">
                <a:solidFill>
                  <a:srgbClr val="045C75"/>
                </a:solidFill>
                <a:cs typeface="Arial" charset="0"/>
              </a:rPr>
              <a:t>09-</a:t>
            </a:r>
            <a:fld id="{8FFD87EE-1012-4F03-AE43-5B1E4843F16D}" type="slidenum">
              <a:rPr lang="en-US">
                <a:solidFill>
                  <a:srgbClr val="045C75"/>
                </a:solidFill>
                <a:cs typeface="Arial" charset="0"/>
              </a:rPr>
              <a:pPr fontAlgn="base">
                <a:spcBef>
                  <a:spcPct val="0"/>
                </a:spcBef>
                <a:spcAft>
                  <a:spcPct val="0"/>
                </a:spcAft>
                <a:defRPr/>
              </a:pPr>
              <a:t>9</a:t>
            </a:fld>
            <a:endParaRPr lang="en-US">
              <a:solidFill>
                <a:srgbClr val="045C75"/>
              </a:solidFill>
              <a:cs typeface="Arial"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251</TotalTime>
  <Words>896</Words>
  <Application>Microsoft Office PowerPoint</Application>
  <PresentationFormat>On-screen Show (4:3)</PresentationFormat>
  <Paragraphs>207</Paragraphs>
  <Slides>34</Slides>
  <Notes>1</Notes>
  <HiddenSlides>0</HiddenSlides>
  <MMClips>0</MMClips>
  <ScaleCrop>false</ScaleCrop>
  <HeadingPairs>
    <vt:vector size="8" baseType="variant">
      <vt:variant>
        <vt:lpstr>Fonts Used</vt:lpstr>
      </vt:variant>
      <vt:variant>
        <vt:i4>4</vt:i4>
      </vt:variant>
      <vt:variant>
        <vt:lpstr>Design Template</vt:lpstr>
      </vt:variant>
      <vt:variant>
        <vt:i4>13</vt:i4>
      </vt:variant>
      <vt:variant>
        <vt:lpstr>Embedded OLE Servers</vt:lpstr>
      </vt:variant>
      <vt:variant>
        <vt:i4>1</vt:i4>
      </vt:variant>
      <vt:variant>
        <vt:lpstr>Slide Titles</vt:lpstr>
      </vt:variant>
      <vt:variant>
        <vt:i4>34</vt:i4>
      </vt:variant>
    </vt:vector>
  </HeadingPairs>
  <TitlesOfParts>
    <vt:vector size="52" baseType="lpstr">
      <vt:lpstr>Arial</vt:lpstr>
      <vt:lpstr>Calibri</vt:lpstr>
      <vt:lpstr>Constantia</vt:lpstr>
      <vt:lpstr>Wingdings 2</vt:lpstr>
      <vt:lpstr>Flow</vt:lpstr>
      <vt:lpstr>Flow</vt:lpstr>
      <vt:lpstr>Flow</vt:lpstr>
      <vt:lpstr>Flow</vt:lpstr>
      <vt:lpstr>Flow</vt:lpstr>
      <vt:lpstr>Flow</vt:lpstr>
      <vt:lpstr>Flow</vt:lpstr>
      <vt:lpstr>Flow</vt:lpstr>
      <vt:lpstr>Flow</vt:lpstr>
      <vt:lpstr>Flow</vt:lpstr>
      <vt:lpstr>Flow</vt:lpstr>
      <vt:lpstr>Flow</vt:lpstr>
      <vt:lpstr>Flow</vt:lpstr>
      <vt:lpstr>Equation</vt:lpstr>
      <vt:lpstr>Slide 1</vt:lpstr>
      <vt:lpstr>Chapter 9 Learning Objectives</vt:lpstr>
      <vt:lpstr>Chapter 9 Learning Objectives</vt:lpstr>
      <vt:lpstr>Project Scheduling</vt:lpstr>
      <vt:lpstr>Project Scheduling Terms</vt:lpstr>
      <vt:lpstr>Project Scheduling Terms</vt:lpstr>
      <vt:lpstr>Slide 7</vt:lpstr>
      <vt:lpstr>AOA Versus AON</vt:lpstr>
      <vt:lpstr>Node Labels</vt:lpstr>
      <vt:lpstr>Slide 10</vt:lpstr>
      <vt:lpstr>Slide 11</vt:lpstr>
      <vt:lpstr>Slide 12</vt:lpstr>
      <vt:lpstr>Slide 13</vt:lpstr>
      <vt:lpstr>Slide 14</vt:lpstr>
      <vt:lpstr>Slide 15</vt:lpstr>
      <vt:lpstr>Slide 16</vt:lpstr>
      <vt:lpstr>Duration Estimation Methods</vt:lpstr>
      <vt:lpstr>Slide 18</vt:lpstr>
      <vt:lpstr>Slide 19</vt:lpstr>
      <vt:lpstr>Slide 20</vt:lpstr>
      <vt:lpstr>Constructing the Critical Path</vt:lpstr>
      <vt:lpstr>Rules for Forward/Backward Pass</vt:lpstr>
      <vt:lpstr>Slide 23</vt:lpstr>
      <vt:lpstr>Slide 24</vt:lpstr>
      <vt:lpstr>Slide 25</vt:lpstr>
      <vt:lpstr>Slide 26</vt:lpstr>
      <vt:lpstr>Slide 27</vt:lpstr>
      <vt:lpstr>Slide 28</vt:lpstr>
      <vt:lpstr>Laddering Activities</vt:lpstr>
      <vt:lpstr>Slide 30</vt:lpstr>
      <vt:lpstr>Reducing the Critical Path</vt:lpstr>
      <vt:lpstr>Summary</vt:lpstr>
      <vt:lpstr>Summary</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Dana</dc:creator>
  <cp:lastModifiedBy>uhughgr</cp:lastModifiedBy>
  <cp:revision>36</cp:revision>
  <dcterms:created xsi:type="dcterms:W3CDTF">2011-11-20T13:38:58Z</dcterms:created>
  <dcterms:modified xsi:type="dcterms:W3CDTF">2012-09-20T15:07:00Z</dcterms:modified>
</cp:coreProperties>
</file>